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71"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3" r:id="rId27"/>
    <p:sldId id="284" r:id="rId28"/>
    <p:sldId id="288" r:id="rId29"/>
    <p:sldId id="285" r:id="rId30"/>
    <p:sldId id="286" r:id="rId31"/>
    <p:sldId id="289"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79" autoAdjust="0"/>
    <p:restoredTop sz="94660"/>
  </p:normalViewPr>
  <p:slideViewPr>
    <p:cSldViewPr snapToGrid="0">
      <p:cViewPr varScale="1">
        <p:scale>
          <a:sx n="79" d="100"/>
          <a:sy n="79" d="100"/>
        </p:scale>
        <p:origin x="76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159468-3831-4097-BFAA-AC604A9B269D}" type="datetimeFigureOut">
              <a:rPr lang="es-MX" smtClean="0"/>
              <a:t>28/09/2018</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CF5BCC-11F6-438A-84A5-AE000C5B0D36}" type="slidenum">
              <a:rPr lang="es-MX" smtClean="0"/>
              <a:t>‹Nº›</a:t>
            </a:fld>
            <a:endParaRPr lang="es-MX"/>
          </a:p>
        </p:txBody>
      </p:sp>
    </p:spTree>
    <p:extLst>
      <p:ext uri="{BB962C8B-B14F-4D97-AF65-F5344CB8AC3E}">
        <p14:creationId xmlns:p14="http://schemas.microsoft.com/office/powerpoint/2010/main" val="2858468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438275" y="1173163"/>
            <a:ext cx="4225925" cy="3168650"/>
          </a:xfrm>
        </p:spPr>
      </p:sp>
      <p:sp>
        <p:nvSpPr>
          <p:cNvPr id="3" name="2 Marcador de notas"/>
          <p:cNvSpPr>
            <a:spLocks noGrp="1"/>
          </p:cNvSpPr>
          <p:nvPr>
            <p:ph type="body" idx="1"/>
          </p:nvPr>
        </p:nvSpPr>
        <p:spPr/>
        <p:txBody>
          <a:bodyPr>
            <a:normAutofit/>
          </a:bodyPr>
          <a:lstStyle/>
          <a:p>
            <a:r>
              <a:rPr lang="es-MX" dirty="0"/>
              <a:t>En</a:t>
            </a:r>
            <a:r>
              <a:rPr lang="es-MX" baseline="0" dirty="0"/>
              <a:t> la sección de notas puede desarrollar más los temas si lo requiere.</a:t>
            </a:r>
            <a:endParaRPr lang="es-MX" dirty="0"/>
          </a:p>
        </p:txBody>
      </p:sp>
      <p:sp>
        <p:nvSpPr>
          <p:cNvPr id="4" name="3 Marcador de número de diapositiva"/>
          <p:cNvSpPr>
            <a:spLocks noGrp="1"/>
          </p:cNvSpPr>
          <p:nvPr>
            <p:ph type="sldNum" sz="quarter" idx="10"/>
          </p:nvPr>
        </p:nvSpPr>
        <p:spPr/>
        <p:txBody>
          <a:bodyPr/>
          <a:lstStyle/>
          <a:p>
            <a:fld id="{27529746-6995-46F1-9537-B96D331C6E08}" type="slidenum">
              <a:rPr lang="es-MX" smtClean="0"/>
              <a:pPr/>
              <a:t>31</a:t>
            </a:fld>
            <a:endParaRPr lang="es-MX"/>
          </a:p>
        </p:txBody>
      </p:sp>
    </p:spTree>
    <p:extLst>
      <p:ext uri="{BB962C8B-B14F-4D97-AF65-F5344CB8AC3E}">
        <p14:creationId xmlns:p14="http://schemas.microsoft.com/office/powerpoint/2010/main" val="1904565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15601A7-0700-4CEC-9070-37F42499DA77}" type="datetimeFigureOut">
              <a:rPr lang="es-MX" smtClean="0"/>
              <a:t>28/09/2018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981815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15601A7-0700-4CEC-9070-37F42499DA77}" type="datetimeFigureOut">
              <a:rPr lang="es-MX" smtClean="0"/>
              <a:t>28/09/2018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3215681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15601A7-0700-4CEC-9070-37F42499DA77}" type="datetimeFigureOut">
              <a:rPr lang="es-MX" smtClean="0"/>
              <a:t>28/09/2018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515202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15601A7-0700-4CEC-9070-37F42499DA77}" type="datetimeFigureOut">
              <a:rPr lang="es-MX" smtClean="0"/>
              <a:t>28/09/2018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146054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615601A7-0700-4CEC-9070-37F42499DA77}" type="datetimeFigureOut">
              <a:rPr lang="es-MX" smtClean="0"/>
              <a:t>28/09/2018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1296911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15601A7-0700-4CEC-9070-37F42499DA77}" type="datetimeFigureOut">
              <a:rPr lang="es-MX" smtClean="0"/>
              <a:t>28/09/2018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1312666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15601A7-0700-4CEC-9070-37F42499DA77}" type="datetimeFigureOut">
              <a:rPr lang="es-MX" smtClean="0"/>
              <a:t>28/09/2018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2311750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15601A7-0700-4CEC-9070-37F42499DA77}" type="datetimeFigureOut">
              <a:rPr lang="es-MX" smtClean="0"/>
              <a:t>28/09/2018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1780303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5601A7-0700-4CEC-9070-37F42499DA77}" type="datetimeFigureOut">
              <a:rPr lang="es-MX" smtClean="0"/>
              <a:t>28/09/2018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3198622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615601A7-0700-4CEC-9070-37F42499DA77}" type="datetimeFigureOut">
              <a:rPr lang="es-MX" smtClean="0"/>
              <a:t>28/09/2018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3744298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615601A7-0700-4CEC-9070-37F42499DA77}" type="datetimeFigureOut">
              <a:rPr lang="es-MX" smtClean="0"/>
              <a:t>28/09/2018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EE690AC-813A-4D1A-9ABB-06CD5C79F488}" type="slidenum">
              <a:rPr lang="es-MX" smtClean="0"/>
              <a:t>‹Nº›</a:t>
            </a:fld>
            <a:endParaRPr lang="es-MX"/>
          </a:p>
        </p:txBody>
      </p:sp>
    </p:spTree>
    <p:extLst>
      <p:ext uri="{BB962C8B-B14F-4D97-AF65-F5344CB8AC3E}">
        <p14:creationId xmlns:p14="http://schemas.microsoft.com/office/powerpoint/2010/main" val="208249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5601A7-0700-4CEC-9070-37F42499DA77}" type="datetimeFigureOut">
              <a:rPr lang="es-MX" smtClean="0"/>
              <a:t>28/09/2018</a:t>
            </a:fld>
            <a:endParaRPr lang="es-MX"/>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E690AC-813A-4D1A-9ABB-06CD5C79F488}" type="slidenum">
              <a:rPr lang="es-MX" smtClean="0"/>
              <a:t>‹Nº›</a:t>
            </a:fld>
            <a:endParaRPr lang="es-MX"/>
          </a:p>
        </p:txBody>
      </p:sp>
    </p:spTree>
    <p:extLst>
      <p:ext uri="{BB962C8B-B14F-4D97-AF65-F5344CB8AC3E}">
        <p14:creationId xmlns:p14="http://schemas.microsoft.com/office/powerpoint/2010/main" val="3976248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frasedehoy.com/autor/270/h-jackson-brown" TargetMode="External"/><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www.frasedehoy.com/autor/3/albert-einstein" TargetMode="External"/><Relationship Id="rId5" Type="http://schemas.openxmlformats.org/officeDocument/2006/relationships/hyperlink" Target="http://www.frasedehoy.com/autor/320/martin-luther-king" TargetMode="External"/><Relationship Id="rId4" Type="http://schemas.openxmlformats.org/officeDocument/2006/relationships/hyperlink" Target="http://www.frasedehoy.com/autor/79/juvenal"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37930" y="3108252"/>
            <a:ext cx="8468139" cy="3477875"/>
          </a:xfrm>
          <a:prstGeom prst="rect">
            <a:avLst/>
          </a:prstGeom>
        </p:spPr>
        <p:txBody>
          <a:bodyPr wrap="square">
            <a:spAutoFit/>
          </a:bodyPr>
          <a:lstStyle/>
          <a:p>
            <a:pPr algn="ctr"/>
            <a:r>
              <a:rPr lang="es-MX" sz="4400" b="1" dirty="0">
                <a:latin typeface="Calibri" panose="020F0502020204030204" pitchFamily="34" charset="0"/>
                <a:ea typeface="Calibri" panose="020F0502020204030204" pitchFamily="34" charset="0"/>
                <a:cs typeface="Times New Roman" panose="02020603050405020304" pitchFamily="18" charset="0"/>
              </a:rPr>
              <a:t>VINCULACIÓN DE LOS SISTEMAS ANTICORRUPCIÓN Y DE FISCALIZACIÓN CON LAS RESPONSABILIDADES DE LOS SERVIDORES PÚBLICOS</a:t>
            </a:r>
            <a:endParaRPr lang="es-MX" sz="3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32" name="Picture 8" descr="Imagen relacionada">
            <a:extLst>
              <a:ext uri="{FF2B5EF4-FFF2-40B4-BE49-F238E27FC236}">
                <a16:creationId xmlns:a16="http://schemas.microsoft.com/office/drawing/2014/main" id="{AD027F39-D50A-4408-ACC0-6D3C784F16B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70399" y="271873"/>
            <a:ext cx="4003199" cy="2517913"/>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2886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60AF15CB-F10B-40C1-A7B3-DD68E8819DE2}"/>
              </a:ext>
            </a:extLst>
          </p:cNvPr>
          <p:cNvSpPr/>
          <p:nvPr/>
        </p:nvSpPr>
        <p:spPr>
          <a:xfrm>
            <a:off x="318052" y="1034322"/>
            <a:ext cx="8574157" cy="4524315"/>
          </a:xfrm>
          <a:prstGeom prst="rect">
            <a:avLst/>
          </a:prstGeom>
        </p:spPr>
        <p:txBody>
          <a:bodyPr wrap="square">
            <a:spAutoFit/>
          </a:bodyPr>
          <a:lstStyle/>
          <a:p>
            <a:pPr algn="just"/>
            <a:r>
              <a:rPr lang="es-MX" sz="3600" dirty="0"/>
              <a:t>Elementos que integran las faltas administrativas:</a:t>
            </a:r>
          </a:p>
          <a:p>
            <a:pPr algn="just"/>
            <a:endParaRPr lang="es-MX" sz="3600" dirty="0"/>
          </a:p>
          <a:p>
            <a:pPr marL="342900" indent="-342900" algn="just">
              <a:buAutoNum type="alphaLcParenR"/>
            </a:pPr>
            <a:r>
              <a:rPr lang="es-MX" sz="3600" dirty="0"/>
              <a:t>Una Conducta</a:t>
            </a:r>
          </a:p>
          <a:p>
            <a:pPr marL="342900" indent="-342900" algn="just">
              <a:buAutoNum type="alphaLcParenR"/>
            </a:pPr>
            <a:r>
              <a:rPr lang="es-MX" sz="3600" dirty="0"/>
              <a:t>La Tipicidad</a:t>
            </a:r>
          </a:p>
          <a:p>
            <a:pPr marL="342900" indent="-342900" algn="just">
              <a:buAutoNum type="alphaLcParenR"/>
            </a:pPr>
            <a:r>
              <a:rPr lang="es-MX" sz="3600" dirty="0"/>
              <a:t>La Antijuricidad</a:t>
            </a:r>
          </a:p>
          <a:p>
            <a:pPr marL="342900" indent="-342900" algn="just">
              <a:buAutoNum type="alphaLcParenR"/>
            </a:pPr>
            <a:r>
              <a:rPr lang="es-MX" sz="3600" dirty="0"/>
              <a:t>La Culpabilidad</a:t>
            </a:r>
          </a:p>
          <a:p>
            <a:pPr marL="342900" indent="-342900" algn="just">
              <a:buAutoNum type="alphaLcParenR"/>
            </a:pPr>
            <a:r>
              <a:rPr lang="es-MX" sz="3600" dirty="0"/>
              <a:t>La Punibilidad</a:t>
            </a:r>
          </a:p>
        </p:txBody>
      </p:sp>
      <p:pic>
        <p:nvPicPr>
          <p:cNvPr id="4" name="Picture 8" descr="Imagen relacionada">
            <a:extLst>
              <a:ext uri="{FF2B5EF4-FFF2-40B4-BE49-F238E27FC236}">
                <a16:creationId xmlns:a16="http://schemas.microsoft.com/office/drawing/2014/main" id="{BAB8368D-22F6-4678-81FB-36236292978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4470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95A7AB1-0C8B-4CCE-AFBB-ACEADBFF48C2}"/>
              </a:ext>
            </a:extLst>
          </p:cNvPr>
          <p:cNvSpPr/>
          <p:nvPr/>
        </p:nvSpPr>
        <p:spPr>
          <a:xfrm>
            <a:off x="261730" y="1250532"/>
            <a:ext cx="8620539" cy="3477875"/>
          </a:xfrm>
          <a:prstGeom prst="rect">
            <a:avLst/>
          </a:prstGeom>
        </p:spPr>
        <p:txBody>
          <a:bodyPr wrap="square">
            <a:spAutoFit/>
          </a:bodyPr>
          <a:lstStyle/>
          <a:p>
            <a:pPr algn="just"/>
            <a:r>
              <a:rPr lang="es-MX" sz="4400" dirty="0"/>
              <a:t>¿Qué sucede si una indebida conducta considerada como posible responsabilidad administrativa, no se ubica en alguno de los supuestos de una falta grave o no grave?</a:t>
            </a:r>
          </a:p>
        </p:txBody>
      </p:sp>
      <p:pic>
        <p:nvPicPr>
          <p:cNvPr id="4" name="Picture 8" descr="Imagen relacionada">
            <a:extLst>
              <a:ext uri="{FF2B5EF4-FFF2-40B4-BE49-F238E27FC236}">
                <a16:creationId xmlns:a16="http://schemas.microsoft.com/office/drawing/2014/main" id="{7A5D5F6F-4594-44C6-9979-FB4E248C5A2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36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1222227-5C94-4972-8AB3-0FD85ADB6F57}"/>
              </a:ext>
            </a:extLst>
          </p:cNvPr>
          <p:cNvSpPr/>
          <p:nvPr/>
        </p:nvSpPr>
        <p:spPr>
          <a:xfrm>
            <a:off x="337930" y="1157764"/>
            <a:ext cx="8527774" cy="4524315"/>
          </a:xfrm>
          <a:prstGeom prst="rect">
            <a:avLst/>
          </a:prstGeom>
        </p:spPr>
        <p:txBody>
          <a:bodyPr wrap="square">
            <a:spAutoFit/>
          </a:bodyPr>
          <a:lstStyle/>
          <a:p>
            <a:pPr algn="just"/>
            <a:r>
              <a:rPr lang="es-MX" sz="3200" dirty="0"/>
              <a:t>El </a:t>
            </a:r>
            <a:r>
              <a:rPr lang="es-MX" sz="3200" b="1" dirty="0"/>
              <a:t>Artículo 8</a:t>
            </a:r>
            <a:r>
              <a:rPr lang="es-MX" sz="3200" dirty="0"/>
              <a:t> de la </a:t>
            </a:r>
            <a:r>
              <a:rPr lang="es-MX" sz="3200" b="1" dirty="0"/>
              <a:t>Ley Federal de Responsabilidades Administrativas de los Servidores Públicos</a:t>
            </a:r>
            <a:r>
              <a:rPr lang="es-MX" sz="3200" dirty="0"/>
              <a:t>, establecía las obligaciones de los mismos y en su fracción XXIV señalaba:</a:t>
            </a:r>
          </a:p>
          <a:p>
            <a:pPr algn="just"/>
            <a:endParaRPr lang="es-MX" sz="3200" dirty="0"/>
          </a:p>
          <a:p>
            <a:pPr algn="just"/>
            <a:r>
              <a:rPr lang="es-MX" sz="3200" dirty="0"/>
              <a:t>“Abstenerse de cualquier acto u omisión que implique incumplimiento de cualquier disposición legal reglamentaria o administrativa relacionada con el servicio publico”.</a:t>
            </a:r>
          </a:p>
        </p:txBody>
      </p:sp>
      <p:pic>
        <p:nvPicPr>
          <p:cNvPr id="4" name="Picture 8" descr="Imagen relacionada">
            <a:extLst>
              <a:ext uri="{FF2B5EF4-FFF2-40B4-BE49-F238E27FC236}">
                <a16:creationId xmlns:a16="http://schemas.microsoft.com/office/drawing/2014/main" id="{00AE3262-68C2-44CD-80BD-577E6887B76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519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9FE706A-15E1-4ED5-8009-877427627151}"/>
              </a:ext>
            </a:extLst>
          </p:cNvPr>
          <p:cNvSpPr/>
          <p:nvPr/>
        </p:nvSpPr>
        <p:spPr>
          <a:xfrm>
            <a:off x="132523" y="256619"/>
            <a:ext cx="8878956" cy="6370975"/>
          </a:xfrm>
          <a:prstGeom prst="rect">
            <a:avLst/>
          </a:prstGeom>
        </p:spPr>
        <p:txBody>
          <a:bodyPr wrap="square">
            <a:spAutoFit/>
          </a:bodyPr>
          <a:lstStyle/>
          <a:p>
            <a:pPr algn="just"/>
            <a:r>
              <a:rPr lang="es-MX" sz="2400" b="1" dirty="0"/>
              <a:t>Reflexión</a:t>
            </a:r>
          </a:p>
          <a:p>
            <a:pPr algn="just"/>
            <a:endParaRPr lang="es-MX" sz="2400" dirty="0"/>
          </a:p>
          <a:p>
            <a:pPr algn="just"/>
            <a:r>
              <a:rPr lang="es-MX" sz="2400" dirty="0"/>
              <a:t>Incluir un precepto normativo en la Ley General de Responsabilidades Administrativas que contemple como falta administrativa el contenido de la fracción XXIV de la Ley Federal de Responsabilidades Administrativas de los Servidores Públicos, en el entendido que se calificara su gravedad atendiendo al daño causado o beneficio obtenido.</a:t>
            </a:r>
          </a:p>
          <a:p>
            <a:pPr algn="just"/>
            <a:endParaRPr lang="es-MX" sz="2400" dirty="0"/>
          </a:p>
          <a:p>
            <a:pPr algn="just"/>
            <a:r>
              <a:rPr lang="es-MX" sz="2400" b="1" dirty="0"/>
              <a:t>Falta No Grave</a:t>
            </a:r>
          </a:p>
          <a:p>
            <a:pPr algn="just"/>
            <a:endParaRPr lang="es-MX" sz="2400" dirty="0"/>
          </a:p>
          <a:p>
            <a:pPr algn="just"/>
            <a:r>
              <a:rPr lang="es-MX" sz="2400" dirty="0"/>
              <a:t>No excede de 200 veces la Unidad de Medida y Actualización (UMA) y no implica esa conducta una posible responsabilidad penal.</a:t>
            </a:r>
          </a:p>
          <a:p>
            <a:pPr algn="just"/>
            <a:endParaRPr lang="es-MX" sz="2400" dirty="0"/>
          </a:p>
          <a:p>
            <a:pPr algn="just"/>
            <a:r>
              <a:rPr lang="es-MX" sz="2400" b="1" dirty="0"/>
              <a:t>Falta Grave</a:t>
            </a:r>
          </a:p>
          <a:p>
            <a:pPr algn="just"/>
            <a:endParaRPr lang="es-MX" sz="2400" dirty="0"/>
          </a:p>
          <a:p>
            <a:pPr algn="just"/>
            <a:r>
              <a:rPr lang="es-MX" sz="2400" dirty="0"/>
              <a:t>Excede de 200 veces la Unidad de Medida y Actualización (UMA).</a:t>
            </a:r>
          </a:p>
        </p:txBody>
      </p:sp>
      <p:pic>
        <p:nvPicPr>
          <p:cNvPr id="4" name="Picture 8" descr="Imagen relacionada">
            <a:extLst>
              <a:ext uri="{FF2B5EF4-FFF2-40B4-BE49-F238E27FC236}">
                <a16:creationId xmlns:a16="http://schemas.microsoft.com/office/drawing/2014/main" id="{63189835-B466-4F6C-8CA4-516BA9580E98}"/>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66279" y="111222"/>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809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92D986B-7DE0-4551-9717-A25DA3B98B86}"/>
              </a:ext>
            </a:extLst>
          </p:cNvPr>
          <p:cNvSpPr/>
          <p:nvPr/>
        </p:nvSpPr>
        <p:spPr>
          <a:xfrm>
            <a:off x="251791" y="892721"/>
            <a:ext cx="8666922" cy="5632311"/>
          </a:xfrm>
          <a:prstGeom prst="rect">
            <a:avLst/>
          </a:prstGeom>
        </p:spPr>
        <p:txBody>
          <a:bodyPr wrap="square">
            <a:spAutoFit/>
          </a:bodyPr>
          <a:lstStyle/>
          <a:p>
            <a:pPr algn="ctr"/>
            <a:r>
              <a:rPr lang="es-MX" sz="2400" b="1" dirty="0"/>
              <a:t>LEY GENERAL DE RESPONSABILIDADES ADMINISTRATIVAS</a:t>
            </a:r>
          </a:p>
          <a:p>
            <a:endParaRPr lang="es-MX" sz="2400" dirty="0"/>
          </a:p>
          <a:p>
            <a:pPr algn="ctr"/>
            <a:r>
              <a:rPr lang="es-MX" sz="2400" b="1" dirty="0"/>
              <a:t>Titulo Segundo</a:t>
            </a:r>
          </a:p>
          <a:p>
            <a:pPr algn="ctr"/>
            <a:r>
              <a:rPr lang="es-MX" sz="2400" b="1" dirty="0"/>
              <a:t>Del Procedimiento de Responsabilidades Administrativas</a:t>
            </a:r>
          </a:p>
          <a:p>
            <a:endParaRPr lang="es-MX" sz="2400" dirty="0"/>
          </a:p>
          <a:p>
            <a:r>
              <a:rPr lang="es-MX" sz="2400" dirty="0"/>
              <a:t>Principios:</a:t>
            </a:r>
          </a:p>
          <a:p>
            <a:endParaRPr lang="es-MX" sz="2400" dirty="0"/>
          </a:p>
          <a:p>
            <a:pPr marL="342900" indent="-342900">
              <a:buAutoNum type="alphaLcParenR"/>
            </a:pPr>
            <a:r>
              <a:rPr lang="es-MX" sz="2400" dirty="0"/>
              <a:t>Legalidad</a:t>
            </a:r>
          </a:p>
          <a:p>
            <a:pPr marL="342900" indent="-342900">
              <a:buAutoNum type="alphaLcParenR"/>
            </a:pPr>
            <a:r>
              <a:rPr lang="es-MX" sz="2400" dirty="0"/>
              <a:t>Presunción de Inocencia</a:t>
            </a:r>
          </a:p>
          <a:p>
            <a:pPr marL="342900" indent="-342900">
              <a:buAutoNum type="alphaLcParenR"/>
            </a:pPr>
            <a:r>
              <a:rPr lang="es-MX" sz="2400" dirty="0"/>
              <a:t>Imparcialidad</a:t>
            </a:r>
          </a:p>
          <a:p>
            <a:pPr marL="342900" indent="-342900">
              <a:buAutoNum type="alphaLcParenR"/>
            </a:pPr>
            <a:r>
              <a:rPr lang="es-MX" sz="2400" dirty="0"/>
              <a:t>Objetividad</a:t>
            </a:r>
          </a:p>
          <a:p>
            <a:pPr marL="342900" indent="-342900">
              <a:buAutoNum type="alphaLcParenR"/>
            </a:pPr>
            <a:r>
              <a:rPr lang="es-MX" sz="2400" dirty="0"/>
              <a:t>Congruencia</a:t>
            </a:r>
          </a:p>
          <a:p>
            <a:pPr marL="342900" indent="-342900">
              <a:buAutoNum type="alphaLcParenR"/>
            </a:pPr>
            <a:r>
              <a:rPr lang="es-MX" sz="2400" dirty="0"/>
              <a:t>Exhaustividad</a:t>
            </a:r>
          </a:p>
          <a:p>
            <a:pPr marL="342900" indent="-342900">
              <a:buAutoNum type="alphaLcParenR"/>
            </a:pPr>
            <a:r>
              <a:rPr lang="es-MX" sz="2400" dirty="0"/>
              <a:t>Verdad Material, y</a:t>
            </a:r>
          </a:p>
          <a:p>
            <a:pPr marL="342900" indent="-342900">
              <a:buAutoNum type="alphaLcParenR"/>
            </a:pPr>
            <a:r>
              <a:rPr lang="es-MX" sz="2400" dirty="0"/>
              <a:t>Respeto a los Derechos Humanos</a:t>
            </a:r>
          </a:p>
        </p:txBody>
      </p:sp>
      <p:pic>
        <p:nvPicPr>
          <p:cNvPr id="4" name="Picture 8" descr="Imagen relacionada">
            <a:extLst>
              <a:ext uri="{FF2B5EF4-FFF2-40B4-BE49-F238E27FC236}">
                <a16:creationId xmlns:a16="http://schemas.microsoft.com/office/drawing/2014/main" id="{FE3ACD9E-C280-427E-ADC7-FB7DA37CFFC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2366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F6E870B-A240-4C99-B56A-61EF4A13A0F2}"/>
              </a:ext>
            </a:extLst>
          </p:cNvPr>
          <p:cNvSpPr/>
          <p:nvPr/>
        </p:nvSpPr>
        <p:spPr>
          <a:xfrm>
            <a:off x="245165" y="879465"/>
            <a:ext cx="8673548" cy="5262979"/>
          </a:xfrm>
          <a:prstGeom prst="rect">
            <a:avLst/>
          </a:prstGeom>
        </p:spPr>
        <p:txBody>
          <a:bodyPr wrap="square">
            <a:spAutoFit/>
          </a:bodyPr>
          <a:lstStyle/>
          <a:p>
            <a:pPr algn="just"/>
            <a:r>
              <a:rPr lang="es-MX" sz="2400" b="1" dirty="0"/>
              <a:t>Autoridades Competentes para la Investigación y Substanciación de los Procedimientos Disciplinarios</a:t>
            </a:r>
          </a:p>
          <a:p>
            <a:pPr algn="just"/>
            <a:endParaRPr lang="es-MX" sz="2400" dirty="0"/>
          </a:p>
          <a:p>
            <a:pPr algn="just"/>
            <a:r>
              <a:rPr lang="es-MX" sz="2400" b="1" dirty="0"/>
              <a:t>Faltas Administrativas No Graves</a:t>
            </a:r>
            <a:r>
              <a:rPr lang="es-MX" sz="2400" dirty="0"/>
              <a:t>, son investigaciones por la Auditoria Superior de la Federación y los Órganos </a:t>
            </a:r>
            <a:r>
              <a:rPr lang="es-MX" sz="2400" dirty="0" smtClean="0"/>
              <a:t>Internos de Control </a:t>
            </a:r>
            <a:r>
              <a:rPr lang="es-MX" sz="2400" dirty="0"/>
              <a:t>o por sus homólogos en las entidades según corresponda. La substanciación del procedimiento y su resolución corresponde a los O.I.C.</a:t>
            </a:r>
          </a:p>
          <a:p>
            <a:pPr algn="just"/>
            <a:endParaRPr lang="es-MX" sz="2400" b="1" dirty="0"/>
          </a:p>
          <a:p>
            <a:pPr algn="just"/>
            <a:r>
              <a:rPr lang="es-MX" sz="2400" b="1" dirty="0"/>
              <a:t>Faltas Administrativas Graves</a:t>
            </a:r>
            <a:r>
              <a:rPr lang="es-MX" sz="2400" dirty="0"/>
              <a:t>, son investigadas y substanciadas hasta las audiencia inicial por la Auditoria Superior de la Federación y los Órganos de </a:t>
            </a:r>
            <a:r>
              <a:rPr lang="es-MX" sz="2400" dirty="0" smtClean="0"/>
              <a:t>Internos de Control o </a:t>
            </a:r>
            <a:r>
              <a:rPr lang="es-MX" sz="2400" dirty="0"/>
              <a:t>por sus homólogos en las entidades según corresponda, y serán resueltas por el Tribunal Federal de Justicia Administrativa que resulte competente.</a:t>
            </a:r>
          </a:p>
        </p:txBody>
      </p:sp>
      <p:pic>
        <p:nvPicPr>
          <p:cNvPr id="4" name="Picture 8" descr="Imagen relacionada">
            <a:extLst>
              <a:ext uri="{FF2B5EF4-FFF2-40B4-BE49-F238E27FC236}">
                <a16:creationId xmlns:a16="http://schemas.microsoft.com/office/drawing/2014/main" id="{F7593868-8C4F-459D-BBA9-FD24EAD73E8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475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3E68CC5-0E2A-4C7A-AD5A-D39EE936E9DC}"/>
              </a:ext>
            </a:extLst>
          </p:cNvPr>
          <p:cNvSpPr/>
          <p:nvPr/>
        </p:nvSpPr>
        <p:spPr>
          <a:xfrm>
            <a:off x="409129" y="713169"/>
            <a:ext cx="8325741" cy="4524315"/>
          </a:xfrm>
          <a:prstGeom prst="rect">
            <a:avLst/>
          </a:prstGeom>
        </p:spPr>
        <p:txBody>
          <a:bodyPr wrap="square">
            <a:spAutoFit/>
          </a:bodyPr>
          <a:lstStyle/>
          <a:p>
            <a:pPr algn="ctr"/>
            <a:r>
              <a:rPr lang="es-MX" sz="3600" b="1" dirty="0"/>
              <a:t>Investigación (Inicia)</a:t>
            </a:r>
          </a:p>
          <a:p>
            <a:pPr algn="just"/>
            <a:endParaRPr lang="es-MX" sz="3600" dirty="0"/>
          </a:p>
          <a:p>
            <a:pPr marL="342900" indent="-342900" algn="just">
              <a:buAutoNum type="alphaLcParenR"/>
            </a:pPr>
            <a:r>
              <a:rPr lang="es-MX" sz="3600" dirty="0"/>
              <a:t>De Oficio</a:t>
            </a:r>
          </a:p>
          <a:p>
            <a:pPr marL="342900" indent="-342900" algn="just">
              <a:buAutoNum type="alphaLcParenR"/>
            </a:pPr>
            <a:r>
              <a:rPr lang="es-MX" sz="3600" dirty="0"/>
              <a:t>Por Denuncia</a:t>
            </a:r>
          </a:p>
          <a:p>
            <a:pPr marL="342900" indent="-342900" algn="just">
              <a:buAutoNum type="alphaLcParenR"/>
            </a:pPr>
            <a:r>
              <a:rPr lang="es-MX" sz="3600" dirty="0"/>
              <a:t>Por Auditorias Practicadas por parte de las Autoridades Competentes, o en su caso, de Auditores Externos</a:t>
            </a:r>
          </a:p>
          <a:p>
            <a:pPr marL="342900" indent="-342900" algn="just">
              <a:buAutoNum type="alphaLcParenR"/>
            </a:pPr>
            <a:r>
              <a:rPr lang="es-MX" sz="3600" dirty="0"/>
              <a:t>De Anónimas</a:t>
            </a:r>
          </a:p>
        </p:txBody>
      </p:sp>
      <p:pic>
        <p:nvPicPr>
          <p:cNvPr id="4" name="Picture 8" descr="Imagen relacionada">
            <a:extLst>
              <a:ext uri="{FF2B5EF4-FFF2-40B4-BE49-F238E27FC236}">
                <a16:creationId xmlns:a16="http://schemas.microsoft.com/office/drawing/2014/main" id="{CBBE982E-384F-435F-B95F-1116765BB05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480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566A159-7828-4674-A40E-9C3353D1CB24}"/>
              </a:ext>
            </a:extLst>
          </p:cNvPr>
          <p:cNvSpPr/>
          <p:nvPr/>
        </p:nvSpPr>
        <p:spPr>
          <a:xfrm>
            <a:off x="159027" y="964959"/>
            <a:ext cx="8825948" cy="3970318"/>
          </a:xfrm>
          <a:prstGeom prst="rect">
            <a:avLst/>
          </a:prstGeom>
        </p:spPr>
        <p:txBody>
          <a:bodyPr wrap="square">
            <a:spAutoFit/>
          </a:bodyPr>
          <a:lstStyle/>
          <a:p>
            <a:pPr algn="ctr"/>
            <a:r>
              <a:rPr lang="es-MX" sz="3600" b="1" dirty="0"/>
              <a:t>DETERMINACIÓN DE LA AUTORIDAD INVESTIGADORA</a:t>
            </a:r>
          </a:p>
          <a:p>
            <a:pPr algn="just"/>
            <a:endParaRPr lang="es-MX" sz="3600" dirty="0"/>
          </a:p>
          <a:p>
            <a:pPr marL="742950" indent="-742950" algn="just">
              <a:buAutoNum type="alphaLcParenR"/>
            </a:pPr>
            <a:r>
              <a:rPr lang="es-MX" sz="3600" dirty="0"/>
              <a:t>Existencia o Inexistencia de Falta Administrativa.</a:t>
            </a:r>
          </a:p>
          <a:p>
            <a:pPr marL="742950" indent="-742950" algn="just">
              <a:buAutoNum type="alphaLcParenR"/>
            </a:pPr>
            <a:r>
              <a:rPr lang="es-MX" sz="3600" dirty="0"/>
              <a:t>En su caso, calificarla como Grave o No Grave.</a:t>
            </a:r>
          </a:p>
        </p:txBody>
      </p:sp>
      <p:pic>
        <p:nvPicPr>
          <p:cNvPr id="4" name="Picture 8" descr="Imagen relacionada">
            <a:extLst>
              <a:ext uri="{FF2B5EF4-FFF2-40B4-BE49-F238E27FC236}">
                <a16:creationId xmlns:a16="http://schemas.microsoft.com/office/drawing/2014/main" id="{88C17995-D362-4F90-ACDC-22D693EB9C89}"/>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1073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E1BFC0-D112-49BD-A61D-977E0B128A2F}"/>
              </a:ext>
            </a:extLst>
          </p:cNvPr>
          <p:cNvSpPr/>
          <p:nvPr/>
        </p:nvSpPr>
        <p:spPr>
          <a:xfrm>
            <a:off x="170593" y="63816"/>
            <a:ext cx="8827633" cy="6740307"/>
          </a:xfrm>
          <a:prstGeom prst="rect">
            <a:avLst/>
          </a:prstGeom>
        </p:spPr>
        <p:txBody>
          <a:bodyPr wrap="square">
            <a:spAutoFit/>
          </a:bodyPr>
          <a:lstStyle/>
          <a:p>
            <a:pPr algn="ctr"/>
            <a:r>
              <a:rPr lang="es-MX" sz="2400" b="1" dirty="0"/>
              <a:t>INFORME DE PRESUNTA RESPONSABILIDAD ADMINISTRATIVA</a:t>
            </a:r>
          </a:p>
          <a:p>
            <a:pPr algn="just"/>
            <a:endParaRPr lang="es-MX" sz="2400" dirty="0"/>
          </a:p>
          <a:p>
            <a:pPr algn="just"/>
            <a:r>
              <a:rPr lang="es-MX" sz="2400" dirty="0"/>
              <a:t>Lo emite la autoridad investigadora y lo turna a la autoridad substanciadora y ésta podrá abstenerse de iniciar el procedimiento o de imponer sanciones en las hipótesis del Artículo 101 de la LGRA.</a:t>
            </a:r>
          </a:p>
          <a:p>
            <a:pPr algn="just"/>
            <a:endParaRPr lang="es-MX" sz="2400" dirty="0"/>
          </a:p>
          <a:p>
            <a:pPr marL="514350" indent="-514350" algn="just">
              <a:buAutoNum type="romanUcPeriod"/>
            </a:pPr>
            <a:r>
              <a:rPr lang="es-MX" sz="2400" dirty="0"/>
              <a:t>Que la actuación del servidor público, en la atención, trámite o resolución de asuntos a su cargo, esté referida a una cuestión de criterio o arbitrio opinable o debatible, en la que válidamente puedan sustentarse diversas soluciones, siempre que la conducta o abstención no constituya una desviación a la legalidad y obren constancias de los elementos que tomó en cuenta el Servidor Público en la decisión que adoptó, o  </a:t>
            </a:r>
          </a:p>
          <a:p>
            <a:pPr marL="514350" indent="-514350" algn="just">
              <a:buAutoNum type="romanUcPeriod"/>
            </a:pPr>
            <a:endParaRPr lang="es-MX" sz="2400" dirty="0"/>
          </a:p>
          <a:p>
            <a:pPr marL="514350" indent="-514350" algn="just">
              <a:buAutoNum type="romanUcPeriod"/>
            </a:pPr>
            <a:r>
              <a:rPr lang="es-MX" sz="2400" dirty="0"/>
              <a:t>Que el acto u omisión fue corregido o subsanado de manera espontánea por el servidor público o implique error manifiesto y en cualquiera de estos supuestos, los efectos que, en su caso, se hubieren producido, desaparecieron.</a:t>
            </a:r>
          </a:p>
        </p:txBody>
      </p:sp>
      <p:pic>
        <p:nvPicPr>
          <p:cNvPr id="4" name="Picture 8" descr="Imagen relacionada">
            <a:extLst>
              <a:ext uri="{FF2B5EF4-FFF2-40B4-BE49-F238E27FC236}">
                <a16:creationId xmlns:a16="http://schemas.microsoft.com/office/drawing/2014/main" id="{B23F31A5-8193-4C18-84E7-A6B0B2D36972}"/>
              </a:ext>
            </a:extLst>
          </p:cNvPr>
          <p:cNvPicPr>
            <a:picLocks noChangeAspect="1" noChangeArrowheads="1"/>
          </p:cNvPicPr>
          <p:nvPr/>
        </p:nvPicPr>
        <p:blipFill>
          <a:blip r:embed="rId2" cstate="hq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16348" y="6393091"/>
            <a:ext cx="637692" cy="401093"/>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1255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FCC2E3F-144F-4A0B-88A1-418AB1F9DF17}"/>
              </a:ext>
            </a:extLst>
          </p:cNvPr>
          <p:cNvSpPr/>
          <p:nvPr/>
        </p:nvSpPr>
        <p:spPr>
          <a:xfrm>
            <a:off x="251791" y="988078"/>
            <a:ext cx="8680173" cy="1200329"/>
          </a:xfrm>
          <a:prstGeom prst="rect">
            <a:avLst/>
          </a:prstGeom>
        </p:spPr>
        <p:txBody>
          <a:bodyPr wrap="square">
            <a:spAutoFit/>
          </a:bodyPr>
          <a:lstStyle/>
          <a:p>
            <a:pPr algn="just"/>
            <a:r>
              <a:rPr lang="es-MX" sz="2400" b="1" dirty="0"/>
              <a:t>Recurso de Inconformidad por la Calificación de los Hechos como Faltas Administrativas No Graves y la Abstención de Imponer Sanciones</a:t>
            </a:r>
            <a:endParaRPr lang="es-MX" sz="2400" dirty="0"/>
          </a:p>
        </p:txBody>
      </p:sp>
      <p:sp>
        <p:nvSpPr>
          <p:cNvPr id="3" name="Rectángulo 2">
            <a:extLst>
              <a:ext uri="{FF2B5EF4-FFF2-40B4-BE49-F238E27FC236}">
                <a16:creationId xmlns:a16="http://schemas.microsoft.com/office/drawing/2014/main" id="{DABFFA27-6DCD-4ACE-8591-76C8426E474E}"/>
              </a:ext>
            </a:extLst>
          </p:cNvPr>
          <p:cNvSpPr/>
          <p:nvPr/>
        </p:nvSpPr>
        <p:spPr>
          <a:xfrm>
            <a:off x="357809" y="2651160"/>
            <a:ext cx="1866729" cy="461665"/>
          </a:xfrm>
          <a:prstGeom prst="rect">
            <a:avLst/>
          </a:prstGeom>
        </p:spPr>
        <p:txBody>
          <a:bodyPr wrap="none">
            <a:spAutoFit/>
          </a:bodyPr>
          <a:lstStyle/>
          <a:p>
            <a:r>
              <a:rPr lang="es-MX" sz="2400" dirty="0"/>
              <a:t>Promovente: </a:t>
            </a:r>
          </a:p>
        </p:txBody>
      </p:sp>
      <p:sp>
        <p:nvSpPr>
          <p:cNvPr id="4" name="Rectángulo 3">
            <a:extLst>
              <a:ext uri="{FF2B5EF4-FFF2-40B4-BE49-F238E27FC236}">
                <a16:creationId xmlns:a16="http://schemas.microsoft.com/office/drawing/2014/main" id="{5D52D434-0F6F-440D-B1F8-B2D7596BEBDE}"/>
              </a:ext>
            </a:extLst>
          </p:cNvPr>
          <p:cNvSpPr/>
          <p:nvPr/>
        </p:nvSpPr>
        <p:spPr>
          <a:xfrm>
            <a:off x="349920" y="3856931"/>
            <a:ext cx="1874618" cy="830997"/>
          </a:xfrm>
          <a:prstGeom prst="rect">
            <a:avLst/>
          </a:prstGeom>
        </p:spPr>
        <p:txBody>
          <a:bodyPr wrap="square">
            <a:spAutoFit/>
          </a:bodyPr>
          <a:lstStyle/>
          <a:p>
            <a:r>
              <a:rPr lang="es-MX" sz="2400" dirty="0"/>
              <a:t>Autoridad que resuelve:</a:t>
            </a:r>
          </a:p>
        </p:txBody>
      </p:sp>
      <p:sp>
        <p:nvSpPr>
          <p:cNvPr id="5" name="Rectángulo 4">
            <a:extLst>
              <a:ext uri="{FF2B5EF4-FFF2-40B4-BE49-F238E27FC236}">
                <a16:creationId xmlns:a16="http://schemas.microsoft.com/office/drawing/2014/main" id="{6E87780B-D3E1-437D-9555-EB678BE55DE1}"/>
              </a:ext>
            </a:extLst>
          </p:cNvPr>
          <p:cNvSpPr/>
          <p:nvPr/>
        </p:nvSpPr>
        <p:spPr>
          <a:xfrm>
            <a:off x="251790" y="5443419"/>
            <a:ext cx="1874618" cy="1200329"/>
          </a:xfrm>
          <a:prstGeom prst="rect">
            <a:avLst/>
          </a:prstGeom>
        </p:spPr>
        <p:txBody>
          <a:bodyPr wrap="square">
            <a:spAutoFit/>
          </a:bodyPr>
          <a:lstStyle/>
          <a:p>
            <a:r>
              <a:rPr lang="es-MX" sz="2400" dirty="0"/>
              <a:t>Plazo para interponer el recurso: </a:t>
            </a:r>
          </a:p>
        </p:txBody>
      </p:sp>
      <p:sp>
        <p:nvSpPr>
          <p:cNvPr id="6" name="Rectángulo 5">
            <a:extLst>
              <a:ext uri="{FF2B5EF4-FFF2-40B4-BE49-F238E27FC236}">
                <a16:creationId xmlns:a16="http://schemas.microsoft.com/office/drawing/2014/main" id="{A3CE1473-E78D-49A0-BB93-7B6EA3E2E425}"/>
              </a:ext>
            </a:extLst>
          </p:cNvPr>
          <p:cNvSpPr/>
          <p:nvPr/>
        </p:nvSpPr>
        <p:spPr>
          <a:xfrm>
            <a:off x="2637183" y="2281829"/>
            <a:ext cx="6255026" cy="1200329"/>
          </a:xfrm>
          <a:prstGeom prst="rect">
            <a:avLst/>
          </a:prstGeom>
        </p:spPr>
        <p:txBody>
          <a:bodyPr wrap="square">
            <a:spAutoFit/>
          </a:bodyPr>
          <a:lstStyle/>
          <a:p>
            <a:pPr algn="just"/>
            <a:r>
              <a:rPr lang="es-MX" sz="2400" dirty="0"/>
              <a:t>Denunciante</a:t>
            </a:r>
          </a:p>
          <a:p>
            <a:pPr algn="just"/>
            <a:r>
              <a:rPr lang="es-MX" sz="2400" dirty="0"/>
              <a:t>(Persona Física o Moral o Servidor Publico y/o Autoridad Investigadora)</a:t>
            </a:r>
          </a:p>
        </p:txBody>
      </p:sp>
      <p:sp>
        <p:nvSpPr>
          <p:cNvPr id="7" name="Rectángulo 6">
            <a:extLst>
              <a:ext uri="{FF2B5EF4-FFF2-40B4-BE49-F238E27FC236}">
                <a16:creationId xmlns:a16="http://schemas.microsoft.com/office/drawing/2014/main" id="{C53A0965-AF92-4235-B27D-DC2EE54D2F6C}"/>
              </a:ext>
            </a:extLst>
          </p:cNvPr>
          <p:cNvSpPr/>
          <p:nvPr/>
        </p:nvSpPr>
        <p:spPr>
          <a:xfrm>
            <a:off x="2637183" y="3953048"/>
            <a:ext cx="6156897" cy="830997"/>
          </a:xfrm>
          <a:prstGeom prst="rect">
            <a:avLst/>
          </a:prstGeom>
        </p:spPr>
        <p:txBody>
          <a:bodyPr wrap="square">
            <a:spAutoFit/>
          </a:bodyPr>
          <a:lstStyle/>
          <a:p>
            <a:pPr algn="just"/>
            <a:r>
              <a:rPr lang="es-MX" sz="2400" dirty="0"/>
              <a:t>Sala Especializada en Materia de Responsabilidades del TFJA</a:t>
            </a:r>
          </a:p>
        </p:txBody>
      </p:sp>
      <p:sp>
        <p:nvSpPr>
          <p:cNvPr id="8" name="Rectángulo 7">
            <a:extLst>
              <a:ext uri="{FF2B5EF4-FFF2-40B4-BE49-F238E27FC236}">
                <a16:creationId xmlns:a16="http://schemas.microsoft.com/office/drawing/2014/main" id="{A62E6CEC-2589-4BFD-8802-DB45590B460B}"/>
              </a:ext>
            </a:extLst>
          </p:cNvPr>
          <p:cNvSpPr/>
          <p:nvPr/>
        </p:nvSpPr>
        <p:spPr>
          <a:xfrm>
            <a:off x="2637183" y="5812750"/>
            <a:ext cx="1864613" cy="461665"/>
          </a:xfrm>
          <a:prstGeom prst="rect">
            <a:avLst/>
          </a:prstGeom>
        </p:spPr>
        <p:txBody>
          <a:bodyPr wrap="none">
            <a:spAutoFit/>
          </a:bodyPr>
          <a:lstStyle/>
          <a:p>
            <a:pPr algn="just"/>
            <a:r>
              <a:rPr lang="es-MX" sz="2400" dirty="0"/>
              <a:t>5 días hábiles</a:t>
            </a:r>
          </a:p>
        </p:txBody>
      </p:sp>
      <p:pic>
        <p:nvPicPr>
          <p:cNvPr id="10" name="Picture 8" descr="Imagen relacionada">
            <a:extLst>
              <a:ext uri="{FF2B5EF4-FFF2-40B4-BE49-F238E27FC236}">
                <a16:creationId xmlns:a16="http://schemas.microsoft.com/office/drawing/2014/main" id="{EC977126-A3A1-4AD1-A635-FAAB98E0A60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419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3C9B8C40-5123-4F7C-8862-5F99F57F4C82}"/>
              </a:ext>
            </a:extLst>
          </p:cNvPr>
          <p:cNvSpPr/>
          <p:nvPr/>
        </p:nvSpPr>
        <p:spPr>
          <a:xfrm>
            <a:off x="334616" y="996356"/>
            <a:ext cx="8474765" cy="3170099"/>
          </a:xfrm>
          <a:prstGeom prst="rect">
            <a:avLst/>
          </a:prstGeom>
        </p:spPr>
        <p:txBody>
          <a:bodyPr wrap="square">
            <a:spAutoFit/>
          </a:bodyPr>
          <a:lstStyle/>
          <a:p>
            <a:pPr algn="ctr"/>
            <a:r>
              <a:rPr lang="es-MX" sz="4000" b="1" dirty="0">
                <a:latin typeface="Calibri" panose="020F0502020204030204" pitchFamily="34" charset="0"/>
                <a:ea typeface="Calibri" panose="020F0502020204030204" pitchFamily="34" charset="0"/>
                <a:cs typeface="Times New Roman" panose="02020603050405020304" pitchFamily="18" charset="0"/>
              </a:rPr>
              <a:t>TEMA</a:t>
            </a:r>
          </a:p>
          <a:p>
            <a:pPr algn="just"/>
            <a:endParaRPr lang="es-MX" sz="4000" b="1" dirty="0">
              <a:latin typeface="Calibri" panose="020F0502020204030204" pitchFamily="34" charset="0"/>
              <a:ea typeface="Calibri" panose="020F0502020204030204" pitchFamily="34" charset="0"/>
              <a:cs typeface="Times New Roman" panose="02020603050405020304" pitchFamily="18" charset="0"/>
            </a:endParaRPr>
          </a:p>
          <a:p>
            <a:pPr algn="just"/>
            <a:r>
              <a:rPr lang="es-MX" sz="4000" b="1" dirty="0">
                <a:latin typeface="Calibri" panose="020F0502020204030204" pitchFamily="34" charset="0"/>
                <a:cs typeface="Times New Roman" panose="02020603050405020304" pitchFamily="18" charset="0"/>
              </a:rPr>
              <a:t>“ELEMENTOS QUE INTEGRAN LAS FALTAS ADMINISTRATIVAS Y SU PROCEDIMIENTO DISCIPLINARIO”</a:t>
            </a:r>
            <a:endParaRPr lang="es-MX" sz="4000" dirty="0"/>
          </a:p>
        </p:txBody>
      </p:sp>
      <p:sp>
        <p:nvSpPr>
          <p:cNvPr id="3" name="2 Subtítulo">
            <a:extLst>
              <a:ext uri="{FF2B5EF4-FFF2-40B4-BE49-F238E27FC236}">
                <a16:creationId xmlns:a16="http://schemas.microsoft.com/office/drawing/2014/main" id="{83B2D339-2D13-4288-A4C3-9B4023707A15}"/>
              </a:ext>
            </a:extLst>
          </p:cNvPr>
          <p:cNvSpPr txBox="1">
            <a:spLocks/>
          </p:cNvSpPr>
          <p:nvPr/>
        </p:nvSpPr>
        <p:spPr>
          <a:xfrm>
            <a:off x="1630017" y="5425412"/>
            <a:ext cx="7310779" cy="6492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defRPr/>
            </a:pPr>
            <a:r>
              <a:rPr lang="es-MX" sz="4400" b="1" dirty="0"/>
              <a:t>Ponente Dr. Joaquín Solís Arias</a:t>
            </a:r>
          </a:p>
        </p:txBody>
      </p:sp>
      <p:pic>
        <p:nvPicPr>
          <p:cNvPr id="4" name="Picture 8" descr="Imagen relacionada">
            <a:extLst>
              <a:ext uri="{FF2B5EF4-FFF2-40B4-BE49-F238E27FC236}">
                <a16:creationId xmlns:a16="http://schemas.microsoft.com/office/drawing/2014/main" id="{A511B296-1307-4AF5-AC55-A4D09D3010F3}"/>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953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C347E7B-4004-4BC1-AB5A-064DDEF45501}"/>
              </a:ext>
            </a:extLst>
          </p:cNvPr>
          <p:cNvSpPr/>
          <p:nvPr/>
        </p:nvSpPr>
        <p:spPr>
          <a:xfrm>
            <a:off x="274105" y="749361"/>
            <a:ext cx="8583292" cy="6001643"/>
          </a:xfrm>
          <a:prstGeom prst="rect">
            <a:avLst/>
          </a:prstGeom>
        </p:spPr>
        <p:txBody>
          <a:bodyPr wrap="square">
            <a:spAutoFit/>
          </a:bodyPr>
          <a:lstStyle/>
          <a:p>
            <a:pPr algn="just"/>
            <a:r>
              <a:rPr lang="es-MX" sz="3200" dirty="0"/>
              <a:t>El procedimiento inicia cuando las autoridades substanciadoras, en el ámbito de su competencia, Admiten el Informe de Presunta Responsabilidad Administrativa (Art. 112 LGRA). Lo anterior implica que con ese acto, se interrumpen los plazos de prescripción señalados en el Art. 74 de la citada ley.</a:t>
            </a:r>
          </a:p>
          <a:p>
            <a:pPr algn="just"/>
            <a:endParaRPr lang="es-MX" sz="3200" dirty="0"/>
          </a:p>
          <a:p>
            <a:pPr algn="just"/>
            <a:r>
              <a:rPr lang="es-MX" sz="3200" dirty="0"/>
              <a:t>Es ley supletoria, la Ley Federal de Procedimiento Contencioso Administrativo o las Leyes que rijan en esa materia en las Entidades Federativas, según corresponda.</a:t>
            </a:r>
          </a:p>
        </p:txBody>
      </p:sp>
      <p:pic>
        <p:nvPicPr>
          <p:cNvPr id="4" name="Picture 8" descr="Imagen relacionada">
            <a:extLst>
              <a:ext uri="{FF2B5EF4-FFF2-40B4-BE49-F238E27FC236}">
                <a16:creationId xmlns:a16="http://schemas.microsoft.com/office/drawing/2014/main" id="{F50D5FDF-0222-4517-8291-A69E929700F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000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5DC734D-BD29-4EEA-8EEA-6958E1893A7D}"/>
              </a:ext>
            </a:extLst>
          </p:cNvPr>
          <p:cNvSpPr/>
          <p:nvPr/>
        </p:nvSpPr>
        <p:spPr>
          <a:xfrm>
            <a:off x="218989" y="898696"/>
            <a:ext cx="8686471" cy="5478423"/>
          </a:xfrm>
          <a:prstGeom prst="rect">
            <a:avLst/>
          </a:prstGeom>
        </p:spPr>
        <p:txBody>
          <a:bodyPr wrap="square">
            <a:spAutoFit/>
          </a:bodyPr>
          <a:lstStyle/>
          <a:p>
            <a:pPr algn="ctr"/>
            <a:r>
              <a:rPr lang="es-MX" sz="2500" b="1" dirty="0"/>
              <a:t>De la Audiencia Inicial</a:t>
            </a:r>
          </a:p>
          <a:p>
            <a:pPr algn="ctr"/>
            <a:r>
              <a:rPr lang="es-MX" sz="2500" dirty="0"/>
              <a:t>(art. 208 </a:t>
            </a:r>
            <a:r>
              <a:rPr lang="es-MX" sz="2500" dirty="0" err="1"/>
              <a:t>fracc</a:t>
            </a:r>
            <a:r>
              <a:rPr lang="es-MX" sz="2500" dirty="0"/>
              <a:t> II y 209 segundo párrafo, de la LGRA)</a:t>
            </a:r>
          </a:p>
          <a:p>
            <a:pPr algn="just"/>
            <a:endParaRPr lang="es-MX" sz="2500" dirty="0"/>
          </a:p>
          <a:p>
            <a:pPr algn="just"/>
            <a:r>
              <a:rPr lang="es-MX" sz="2500" dirty="0"/>
              <a:t>En el caso de que la Autoridad substanciadora admita el Informe de Presunta Responsabilidad Administrativa, ordenará el emplazamiento del presunto responsable, debiendo citarlo para que comparezca personalmente a la celebración de la audiencia inicial, señalando con precisión el día, lugar y hora en que tendrá lugar dicha audiencia, así como la autoridad ante la que se llevará a cabo. Del mismo modo, le hará saber el derecho que tiene de no declarar contra de sí mismo ni a declararse culpable; de defenderse personalmente o ser asistido por un defensor perito en la materia y que, </a:t>
            </a:r>
            <a:r>
              <a:rPr lang="es-MX" sz="2500" b="1" dirty="0"/>
              <a:t>de no contar con un defensor, le será nombrado un defensor de oficio</a:t>
            </a:r>
            <a:r>
              <a:rPr lang="es-MX" sz="2500" dirty="0"/>
              <a:t>.</a:t>
            </a:r>
          </a:p>
        </p:txBody>
      </p:sp>
      <p:pic>
        <p:nvPicPr>
          <p:cNvPr id="4" name="Picture 8" descr="Imagen relacionada">
            <a:extLst>
              <a:ext uri="{FF2B5EF4-FFF2-40B4-BE49-F238E27FC236}">
                <a16:creationId xmlns:a16="http://schemas.microsoft.com/office/drawing/2014/main" id="{01F50AF0-91C1-47C1-9DBC-841773CAF1A7}"/>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08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F949E7E-EB4D-4D2E-AA8A-87311C82E3E8}"/>
              </a:ext>
            </a:extLst>
          </p:cNvPr>
          <p:cNvSpPr/>
          <p:nvPr/>
        </p:nvSpPr>
        <p:spPr>
          <a:xfrm>
            <a:off x="235226" y="1166844"/>
            <a:ext cx="8673548" cy="3108543"/>
          </a:xfrm>
          <a:prstGeom prst="rect">
            <a:avLst/>
          </a:prstGeom>
        </p:spPr>
        <p:txBody>
          <a:bodyPr wrap="square">
            <a:spAutoFit/>
          </a:bodyPr>
          <a:lstStyle/>
          <a:p>
            <a:pPr algn="just"/>
            <a:r>
              <a:rPr lang="es-MX" sz="2800" b="1" dirty="0"/>
              <a:t>Reflexión</a:t>
            </a:r>
          </a:p>
          <a:p>
            <a:pPr algn="just"/>
            <a:endParaRPr lang="es-MX" sz="2800" dirty="0"/>
          </a:p>
          <a:p>
            <a:pPr algn="just"/>
            <a:r>
              <a:rPr lang="es-MX" sz="2800" dirty="0"/>
              <a:t>Es necesario conocer como se instrumentara la figura del Defensor de Oficio en las Secretarías y Órganos Internos de Control y en los Tribunales  competentes substanciadores de los procedimientos administrativos, para su cabal funcionamiento de forma eficiente y eficaz.</a:t>
            </a:r>
          </a:p>
        </p:txBody>
      </p:sp>
      <p:pic>
        <p:nvPicPr>
          <p:cNvPr id="4" name="Picture 8" descr="Imagen relacionada">
            <a:extLst>
              <a:ext uri="{FF2B5EF4-FFF2-40B4-BE49-F238E27FC236}">
                <a16:creationId xmlns:a16="http://schemas.microsoft.com/office/drawing/2014/main" id="{CA990366-9370-4DDA-A9C9-EC0CC953541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952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52045EC-2651-4DC6-9E08-705F83664F02}"/>
              </a:ext>
            </a:extLst>
          </p:cNvPr>
          <p:cNvSpPr/>
          <p:nvPr/>
        </p:nvSpPr>
        <p:spPr>
          <a:xfrm>
            <a:off x="235226" y="915053"/>
            <a:ext cx="8673548" cy="4832092"/>
          </a:xfrm>
          <a:prstGeom prst="rect">
            <a:avLst/>
          </a:prstGeom>
        </p:spPr>
        <p:txBody>
          <a:bodyPr wrap="square">
            <a:spAutoFit/>
          </a:bodyPr>
          <a:lstStyle/>
          <a:p>
            <a:r>
              <a:rPr lang="es-MX" sz="2800" b="1" dirty="0"/>
              <a:t>De las Pruebas y Alegatos</a:t>
            </a:r>
            <a:endParaRPr lang="es-MX" sz="2800" dirty="0"/>
          </a:p>
          <a:p>
            <a:pPr algn="just"/>
            <a:endParaRPr lang="es-MX" sz="2800" dirty="0"/>
          </a:p>
          <a:p>
            <a:pPr algn="just"/>
            <a:r>
              <a:rPr lang="es-MX" sz="2800" dirty="0"/>
              <a:t>Dentro de los quince días hábiles siguientes al cierre de la audiencia inicial, la autoridad substanciadora deberá emitir el acuerdo de admisión de pruebas que corresponda, donde deberá ordenar las diligencias necesarias para su preparación y desahogo.</a:t>
            </a:r>
          </a:p>
          <a:p>
            <a:pPr algn="just"/>
            <a:endParaRPr lang="es-MX" sz="2800" dirty="0"/>
          </a:p>
          <a:p>
            <a:pPr algn="just"/>
            <a:r>
              <a:rPr lang="es-MX" sz="2800" dirty="0"/>
              <a:t>Desahogadas las pruebas, la autoridad substanciadora declarara abierto el periodo de alegatos por un término de 5 días hábiles comunes para las partes.</a:t>
            </a:r>
          </a:p>
        </p:txBody>
      </p:sp>
      <p:pic>
        <p:nvPicPr>
          <p:cNvPr id="4" name="Picture 8" descr="Imagen relacionada">
            <a:extLst>
              <a:ext uri="{FF2B5EF4-FFF2-40B4-BE49-F238E27FC236}">
                <a16:creationId xmlns:a16="http://schemas.microsoft.com/office/drawing/2014/main" id="{7098016A-145E-4C9F-90FF-75F68CAF594D}"/>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5028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C168C0F2-9A10-49C9-9DB7-3D2121164674}"/>
              </a:ext>
            </a:extLst>
          </p:cNvPr>
          <p:cNvSpPr/>
          <p:nvPr/>
        </p:nvSpPr>
        <p:spPr>
          <a:xfrm>
            <a:off x="271670" y="157875"/>
            <a:ext cx="8554278" cy="830997"/>
          </a:xfrm>
          <a:prstGeom prst="rect">
            <a:avLst/>
          </a:prstGeom>
        </p:spPr>
        <p:txBody>
          <a:bodyPr wrap="square">
            <a:spAutoFit/>
          </a:bodyPr>
          <a:lstStyle/>
          <a:p>
            <a:pPr algn="ctr"/>
            <a:r>
              <a:rPr lang="es-MX" sz="2400" b="1" dirty="0"/>
              <a:t>Recurso de Reclamación en contra de las Resoluciones de las Autoridades Substanciadoras o Resolutoras</a:t>
            </a:r>
          </a:p>
        </p:txBody>
      </p:sp>
      <p:sp>
        <p:nvSpPr>
          <p:cNvPr id="4" name="Rectángulo 3">
            <a:extLst>
              <a:ext uri="{FF2B5EF4-FFF2-40B4-BE49-F238E27FC236}">
                <a16:creationId xmlns:a16="http://schemas.microsoft.com/office/drawing/2014/main" id="{1584DE78-0BC8-4BCC-8F5E-74B25E33D9A8}"/>
              </a:ext>
            </a:extLst>
          </p:cNvPr>
          <p:cNvSpPr/>
          <p:nvPr/>
        </p:nvSpPr>
        <p:spPr>
          <a:xfrm>
            <a:off x="2623930" y="1063346"/>
            <a:ext cx="6314662" cy="3416320"/>
          </a:xfrm>
          <a:prstGeom prst="rect">
            <a:avLst/>
          </a:prstGeom>
        </p:spPr>
        <p:txBody>
          <a:bodyPr wrap="square">
            <a:spAutoFit/>
          </a:bodyPr>
          <a:lstStyle/>
          <a:p>
            <a:pPr algn="just"/>
            <a:r>
              <a:rPr lang="es-MX" sz="2400" dirty="0"/>
              <a:t>Servidores Públicos en contra de las resoluciones que admitan, desechen o tengan por no presentado el Informe de Presunta Responsabilidad Administrativa, la contestación o alguna prueba; las que decreten o nieguen el sobreseimiento del procedimiento de responsabilidad administrativa antes del cierre de instrucción; y aquéllas que admitan o rechacen la intervención del tercero interesado.</a:t>
            </a:r>
          </a:p>
        </p:txBody>
      </p:sp>
      <p:sp>
        <p:nvSpPr>
          <p:cNvPr id="5" name="Rectángulo 4">
            <a:extLst>
              <a:ext uri="{FF2B5EF4-FFF2-40B4-BE49-F238E27FC236}">
                <a16:creationId xmlns:a16="http://schemas.microsoft.com/office/drawing/2014/main" id="{8B5D40EB-8B31-47CA-8CE9-4EC77DF7F18B}"/>
              </a:ext>
            </a:extLst>
          </p:cNvPr>
          <p:cNvSpPr/>
          <p:nvPr/>
        </p:nvSpPr>
        <p:spPr>
          <a:xfrm>
            <a:off x="271669" y="2309841"/>
            <a:ext cx="1815549" cy="461665"/>
          </a:xfrm>
          <a:prstGeom prst="rect">
            <a:avLst/>
          </a:prstGeom>
        </p:spPr>
        <p:txBody>
          <a:bodyPr wrap="square">
            <a:spAutoFit/>
          </a:bodyPr>
          <a:lstStyle/>
          <a:p>
            <a:pPr algn="ctr"/>
            <a:r>
              <a:rPr lang="es-MX" sz="2400" dirty="0"/>
              <a:t>Promovente:</a:t>
            </a:r>
            <a:endParaRPr lang="es-MX" sz="1600" dirty="0"/>
          </a:p>
        </p:txBody>
      </p:sp>
      <p:sp>
        <p:nvSpPr>
          <p:cNvPr id="6" name="Rectángulo 5">
            <a:extLst>
              <a:ext uri="{FF2B5EF4-FFF2-40B4-BE49-F238E27FC236}">
                <a16:creationId xmlns:a16="http://schemas.microsoft.com/office/drawing/2014/main" id="{9D2A965B-C39F-400F-BD24-531E2DBAB6E7}"/>
              </a:ext>
            </a:extLst>
          </p:cNvPr>
          <p:cNvSpPr/>
          <p:nvPr/>
        </p:nvSpPr>
        <p:spPr>
          <a:xfrm>
            <a:off x="271666" y="4497028"/>
            <a:ext cx="1944761" cy="830997"/>
          </a:xfrm>
          <a:prstGeom prst="rect">
            <a:avLst/>
          </a:prstGeom>
        </p:spPr>
        <p:txBody>
          <a:bodyPr wrap="square">
            <a:spAutoFit/>
          </a:bodyPr>
          <a:lstStyle/>
          <a:p>
            <a:pPr algn="ctr"/>
            <a:r>
              <a:rPr lang="es-MX" sz="2400" dirty="0"/>
              <a:t>Autoridad que resuelve:</a:t>
            </a:r>
            <a:endParaRPr lang="es-MX" sz="1600" dirty="0"/>
          </a:p>
        </p:txBody>
      </p:sp>
      <p:sp>
        <p:nvSpPr>
          <p:cNvPr id="7" name="Rectángulo 6">
            <a:extLst>
              <a:ext uri="{FF2B5EF4-FFF2-40B4-BE49-F238E27FC236}">
                <a16:creationId xmlns:a16="http://schemas.microsoft.com/office/drawing/2014/main" id="{7FAE3170-1876-4D2F-89EF-07F285A455ED}"/>
              </a:ext>
            </a:extLst>
          </p:cNvPr>
          <p:cNvSpPr/>
          <p:nvPr/>
        </p:nvSpPr>
        <p:spPr>
          <a:xfrm>
            <a:off x="2623930" y="4681695"/>
            <a:ext cx="5579165" cy="461665"/>
          </a:xfrm>
          <a:prstGeom prst="rect">
            <a:avLst/>
          </a:prstGeom>
        </p:spPr>
        <p:txBody>
          <a:bodyPr wrap="square">
            <a:spAutoFit/>
          </a:bodyPr>
          <a:lstStyle/>
          <a:p>
            <a:pPr algn="just"/>
            <a:r>
              <a:rPr lang="es-MX" sz="2400" dirty="0"/>
              <a:t>Autoridad que emita la Resolución.</a:t>
            </a:r>
            <a:endParaRPr lang="es-MX" sz="1600" dirty="0"/>
          </a:p>
        </p:txBody>
      </p:sp>
      <p:sp>
        <p:nvSpPr>
          <p:cNvPr id="8" name="Rectángulo 7">
            <a:extLst>
              <a:ext uri="{FF2B5EF4-FFF2-40B4-BE49-F238E27FC236}">
                <a16:creationId xmlns:a16="http://schemas.microsoft.com/office/drawing/2014/main" id="{616B3460-7FD8-45F8-BFA5-2BF57ADD9216}"/>
              </a:ext>
            </a:extLst>
          </p:cNvPr>
          <p:cNvSpPr/>
          <p:nvPr/>
        </p:nvSpPr>
        <p:spPr>
          <a:xfrm>
            <a:off x="2623930" y="6024420"/>
            <a:ext cx="2259498" cy="461665"/>
          </a:xfrm>
          <a:prstGeom prst="rect">
            <a:avLst/>
          </a:prstGeom>
        </p:spPr>
        <p:txBody>
          <a:bodyPr wrap="square">
            <a:spAutoFit/>
          </a:bodyPr>
          <a:lstStyle/>
          <a:p>
            <a:pPr algn="just"/>
            <a:r>
              <a:rPr lang="es-MX" sz="2400" dirty="0"/>
              <a:t>5 días hábiles.</a:t>
            </a:r>
            <a:endParaRPr lang="es-MX" sz="1600" dirty="0"/>
          </a:p>
        </p:txBody>
      </p:sp>
      <p:sp>
        <p:nvSpPr>
          <p:cNvPr id="9" name="Rectángulo 8">
            <a:extLst>
              <a:ext uri="{FF2B5EF4-FFF2-40B4-BE49-F238E27FC236}">
                <a16:creationId xmlns:a16="http://schemas.microsoft.com/office/drawing/2014/main" id="{4E2A6C46-3150-4197-8C66-FCE8456B598F}"/>
              </a:ext>
            </a:extLst>
          </p:cNvPr>
          <p:cNvSpPr/>
          <p:nvPr/>
        </p:nvSpPr>
        <p:spPr>
          <a:xfrm>
            <a:off x="336271" y="5655089"/>
            <a:ext cx="2029238" cy="1200329"/>
          </a:xfrm>
          <a:prstGeom prst="rect">
            <a:avLst/>
          </a:prstGeom>
        </p:spPr>
        <p:txBody>
          <a:bodyPr wrap="square">
            <a:spAutoFit/>
          </a:bodyPr>
          <a:lstStyle/>
          <a:p>
            <a:pPr algn="ctr"/>
            <a:r>
              <a:rPr lang="es-MX" sz="2400" dirty="0"/>
              <a:t>Plazo para interponer el recurso:</a:t>
            </a:r>
            <a:endParaRPr lang="es-MX" sz="1600" dirty="0"/>
          </a:p>
        </p:txBody>
      </p:sp>
      <p:pic>
        <p:nvPicPr>
          <p:cNvPr id="11" name="Picture 8" descr="Imagen relacionada">
            <a:extLst>
              <a:ext uri="{FF2B5EF4-FFF2-40B4-BE49-F238E27FC236}">
                <a16:creationId xmlns:a16="http://schemas.microsoft.com/office/drawing/2014/main" id="{672B5590-45E4-4383-91AB-211DA932F44D}"/>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93394" y="6024420"/>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3724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316A050-37C1-4B52-91E5-1DD5754D9E08}"/>
              </a:ext>
            </a:extLst>
          </p:cNvPr>
          <p:cNvSpPr/>
          <p:nvPr/>
        </p:nvSpPr>
        <p:spPr>
          <a:xfrm>
            <a:off x="86139" y="267707"/>
            <a:ext cx="8912087" cy="3046988"/>
          </a:xfrm>
          <a:prstGeom prst="rect">
            <a:avLst/>
          </a:prstGeom>
        </p:spPr>
        <p:txBody>
          <a:bodyPr wrap="square">
            <a:spAutoFit/>
          </a:bodyPr>
          <a:lstStyle/>
          <a:p>
            <a:pPr algn="ctr"/>
            <a:r>
              <a:rPr lang="es-MX" sz="2400" b="1" dirty="0"/>
              <a:t>De la Resolución</a:t>
            </a:r>
          </a:p>
          <a:p>
            <a:pPr algn="just"/>
            <a:endParaRPr lang="es-MX" sz="2400" dirty="0"/>
          </a:p>
          <a:p>
            <a:pPr algn="just"/>
            <a:r>
              <a:rPr lang="es-MX" sz="2400" dirty="0"/>
              <a:t>Una vez transcurrido el periodo de alegatos, la autoridad substanciadora, de oficio, declarará cerrada la instrucción y citara a las partes</a:t>
            </a:r>
            <a:r>
              <a:rPr lang="es-MX" sz="2400" b="1" dirty="0"/>
              <a:t>*</a:t>
            </a:r>
            <a:r>
              <a:rPr lang="es-MX" sz="2400" dirty="0"/>
              <a:t> para oír la resolución que corresponda, la cual deberá dictarse en un plazo no mayor a 30 días hábiles, el cual podrá ampliarse por una sola vez por otros 30 días hábiles mas, cuando la complejidad del asunto así lo requiera debiendo expresar los motivos para ello.</a:t>
            </a:r>
          </a:p>
        </p:txBody>
      </p:sp>
      <p:sp>
        <p:nvSpPr>
          <p:cNvPr id="3" name="Rectángulo 2">
            <a:extLst>
              <a:ext uri="{FF2B5EF4-FFF2-40B4-BE49-F238E27FC236}">
                <a16:creationId xmlns:a16="http://schemas.microsoft.com/office/drawing/2014/main" id="{921A3239-6194-4F45-87BD-BCAD83E04078}"/>
              </a:ext>
            </a:extLst>
          </p:cNvPr>
          <p:cNvSpPr/>
          <p:nvPr/>
        </p:nvSpPr>
        <p:spPr>
          <a:xfrm>
            <a:off x="86139" y="3525221"/>
            <a:ext cx="8912087" cy="3046988"/>
          </a:xfrm>
          <a:prstGeom prst="rect">
            <a:avLst/>
          </a:prstGeom>
        </p:spPr>
        <p:txBody>
          <a:bodyPr wrap="square">
            <a:spAutoFit/>
          </a:bodyPr>
          <a:lstStyle/>
          <a:p>
            <a:pPr algn="just"/>
            <a:r>
              <a:rPr lang="es-MX" sz="2400" b="1" dirty="0"/>
              <a:t>*</a:t>
            </a:r>
            <a:r>
              <a:rPr lang="es-MX" sz="2400" dirty="0"/>
              <a:t> La Autoridad investigadora; </a:t>
            </a:r>
          </a:p>
          <a:p>
            <a:pPr algn="just"/>
            <a:r>
              <a:rPr lang="es-MX" sz="2400" b="1" dirty="0"/>
              <a:t>*</a:t>
            </a:r>
            <a:r>
              <a:rPr lang="es-MX" sz="2400" dirty="0"/>
              <a:t> El servidor público señalado como presunto responsable de la Falta administrativa grave o no grave; </a:t>
            </a:r>
          </a:p>
          <a:p>
            <a:pPr algn="just"/>
            <a:r>
              <a:rPr lang="es-MX" sz="2400" b="1" dirty="0"/>
              <a:t>*</a:t>
            </a:r>
            <a:r>
              <a:rPr lang="es-MX" sz="2400" dirty="0"/>
              <a:t> El particular, sea persona física o moral, señalado como presunto responsable en la comisión de Faltas de particulares, y </a:t>
            </a:r>
          </a:p>
          <a:p>
            <a:pPr algn="just"/>
            <a:r>
              <a:rPr lang="es-MX" sz="2400" b="1" dirty="0"/>
              <a:t>*</a:t>
            </a:r>
            <a:r>
              <a:rPr lang="es-MX" sz="2400" dirty="0"/>
              <a:t> Los terceros, que son todos aquellos a quienes pueda afectar la resolución que se dicte en el procedimiento de responsabilidad administrativa, incluido el denunciante.</a:t>
            </a:r>
          </a:p>
        </p:txBody>
      </p:sp>
      <p:pic>
        <p:nvPicPr>
          <p:cNvPr id="5" name="Picture 8" descr="Imagen relacionada">
            <a:extLst>
              <a:ext uri="{FF2B5EF4-FFF2-40B4-BE49-F238E27FC236}">
                <a16:creationId xmlns:a16="http://schemas.microsoft.com/office/drawing/2014/main" id="{7CFC4EB9-BF70-4719-A0BF-5BB5649B04E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72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FCC2E3F-144F-4A0B-88A1-418AB1F9DF17}"/>
              </a:ext>
            </a:extLst>
          </p:cNvPr>
          <p:cNvSpPr/>
          <p:nvPr/>
        </p:nvSpPr>
        <p:spPr>
          <a:xfrm>
            <a:off x="251791" y="365228"/>
            <a:ext cx="8680173" cy="830997"/>
          </a:xfrm>
          <a:prstGeom prst="rect">
            <a:avLst/>
          </a:prstGeom>
        </p:spPr>
        <p:txBody>
          <a:bodyPr wrap="square">
            <a:spAutoFit/>
          </a:bodyPr>
          <a:lstStyle/>
          <a:p>
            <a:pPr algn="just"/>
            <a:r>
              <a:rPr lang="es-MX" sz="2400" b="1" dirty="0"/>
              <a:t>La Recursos de Revocación Contra las Resoluciones que Emitan las Secretarias o los Órganos Internos de Control (Faltas No Graves)</a:t>
            </a:r>
          </a:p>
        </p:txBody>
      </p:sp>
      <p:sp>
        <p:nvSpPr>
          <p:cNvPr id="3" name="Rectángulo 2">
            <a:extLst>
              <a:ext uri="{FF2B5EF4-FFF2-40B4-BE49-F238E27FC236}">
                <a16:creationId xmlns:a16="http://schemas.microsoft.com/office/drawing/2014/main" id="{DABFFA27-6DCD-4ACE-8591-76C8426E474E}"/>
              </a:ext>
            </a:extLst>
          </p:cNvPr>
          <p:cNvSpPr/>
          <p:nvPr/>
        </p:nvSpPr>
        <p:spPr>
          <a:xfrm>
            <a:off x="357809" y="2029172"/>
            <a:ext cx="1866729" cy="461665"/>
          </a:xfrm>
          <a:prstGeom prst="rect">
            <a:avLst/>
          </a:prstGeom>
        </p:spPr>
        <p:txBody>
          <a:bodyPr wrap="none">
            <a:spAutoFit/>
          </a:bodyPr>
          <a:lstStyle/>
          <a:p>
            <a:r>
              <a:rPr lang="es-MX" sz="2400" dirty="0"/>
              <a:t>Promovente: </a:t>
            </a:r>
          </a:p>
        </p:txBody>
      </p:sp>
      <p:sp>
        <p:nvSpPr>
          <p:cNvPr id="4" name="Rectángulo 3">
            <a:extLst>
              <a:ext uri="{FF2B5EF4-FFF2-40B4-BE49-F238E27FC236}">
                <a16:creationId xmlns:a16="http://schemas.microsoft.com/office/drawing/2014/main" id="{5D52D434-0F6F-440D-B1F8-B2D7596BEBDE}"/>
              </a:ext>
            </a:extLst>
          </p:cNvPr>
          <p:cNvSpPr/>
          <p:nvPr/>
        </p:nvSpPr>
        <p:spPr>
          <a:xfrm>
            <a:off x="349920" y="3419609"/>
            <a:ext cx="1874618" cy="830997"/>
          </a:xfrm>
          <a:prstGeom prst="rect">
            <a:avLst/>
          </a:prstGeom>
        </p:spPr>
        <p:txBody>
          <a:bodyPr wrap="square">
            <a:spAutoFit/>
          </a:bodyPr>
          <a:lstStyle/>
          <a:p>
            <a:r>
              <a:rPr lang="es-MX" sz="2400" dirty="0"/>
              <a:t>Autoridad que resuelve:</a:t>
            </a:r>
          </a:p>
        </p:txBody>
      </p:sp>
      <p:sp>
        <p:nvSpPr>
          <p:cNvPr id="5" name="Rectángulo 4">
            <a:extLst>
              <a:ext uri="{FF2B5EF4-FFF2-40B4-BE49-F238E27FC236}">
                <a16:creationId xmlns:a16="http://schemas.microsoft.com/office/drawing/2014/main" id="{6E87780B-D3E1-437D-9555-EB678BE55DE1}"/>
              </a:ext>
            </a:extLst>
          </p:cNvPr>
          <p:cNvSpPr/>
          <p:nvPr/>
        </p:nvSpPr>
        <p:spPr>
          <a:xfrm>
            <a:off x="251790" y="5006097"/>
            <a:ext cx="1874618" cy="1200329"/>
          </a:xfrm>
          <a:prstGeom prst="rect">
            <a:avLst/>
          </a:prstGeom>
        </p:spPr>
        <p:txBody>
          <a:bodyPr wrap="square">
            <a:spAutoFit/>
          </a:bodyPr>
          <a:lstStyle/>
          <a:p>
            <a:r>
              <a:rPr lang="es-MX" sz="2400" dirty="0"/>
              <a:t>Plazo para interponer el recurso: </a:t>
            </a:r>
          </a:p>
        </p:txBody>
      </p:sp>
      <p:sp>
        <p:nvSpPr>
          <p:cNvPr id="6" name="Rectángulo 5">
            <a:extLst>
              <a:ext uri="{FF2B5EF4-FFF2-40B4-BE49-F238E27FC236}">
                <a16:creationId xmlns:a16="http://schemas.microsoft.com/office/drawing/2014/main" id="{A3CE1473-E78D-49A0-BB93-7B6EA3E2E425}"/>
              </a:ext>
            </a:extLst>
          </p:cNvPr>
          <p:cNvSpPr/>
          <p:nvPr/>
        </p:nvSpPr>
        <p:spPr>
          <a:xfrm>
            <a:off x="2637183" y="1844507"/>
            <a:ext cx="6255026" cy="830997"/>
          </a:xfrm>
          <a:prstGeom prst="rect">
            <a:avLst/>
          </a:prstGeom>
        </p:spPr>
        <p:txBody>
          <a:bodyPr wrap="square">
            <a:spAutoFit/>
          </a:bodyPr>
          <a:lstStyle/>
          <a:p>
            <a:pPr algn="just"/>
            <a:r>
              <a:rPr lang="es-MX" sz="2400" dirty="0"/>
              <a:t>Servidores Públicos que resulten responsables por Faltas Administrativas No Graves</a:t>
            </a:r>
          </a:p>
        </p:txBody>
      </p:sp>
      <p:sp>
        <p:nvSpPr>
          <p:cNvPr id="7" name="Rectángulo 6">
            <a:extLst>
              <a:ext uri="{FF2B5EF4-FFF2-40B4-BE49-F238E27FC236}">
                <a16:creationId xmlns:a16="http://schemas.microsoft.com/office/drawing/2014/main" id="{C53A0965-AF92-4235-B27D-DC2EE54D2F6C}"/>
              </a:ext>
            </a:extLst>
          </p:cNvPr>
          <p:cNvSpPr/>
          <p:nvPr/>
        </p:nvSpPr>
        <p:spPr>
          <a:xfrm>
            <a:off x="2637183" y="3436389"/>
            <a:ext cx="6156897" cy="830997"/>
          </a:xfrm>
          <a:prstGeom prst="rect">
            <a:avLst/>
          </a:prstGeom>
        </p:spPr>
        <p:txBody>
          <a:bodyPr wrap="square">
            <a:spAutoFit/>
          </a:bodyPr>
          <a:lstStyle/>
          <a:p>
            <a:pPr algn="just"/>
            <a:r>
              <a:rPr lang="es-MX" sz="2400" dirty="0"/>
              <a:t>Autoridad que emita la resolución (Secretarias u Órganos Internos de Control)</a:t>
            </a:r>
          </a:p>
        </p:txBody>
      </p:sp>
      <p:sp>
        <p:nvSpPr>
          <p:cNvPr id="8" name="Rectángulo 7">
            <a:extLst>
              <a:ext uri="{FF2B5EF4-FFF2-40B4-BE49-F238E27FC236}">
                <a16:creationId xmlns:a16="http://schemas.microsoft.com/office/drawing/2014/main" id="{A62E6CEC-2589-4BFD-8802-DB45590B460B}"/>
              </a:ext>
            </a:extLst>
          </p:cNvPr>
          <p:cNvSpPr/>
          <p:nvPr/>
        </p:nvSpPr>
        <p:spPr>
          <a:xfrm>
            <a:off x="2559437" y="5375428"/>
            <a:ext cx="2020105" cy="461665"/>
          </a:xfrm>
          <a:prstGeom prst="rect">
            <a:avLst/>
          </a:prstGeom>
        </p:spPr>
        <p:txBody>
          <a:bodyPr wrap="none">
            <a:spAutoFit/>
          </a:bodyPr>
          <a:lstStyle/>
          <a:p>
            <a:pPr algn="just"/>
            <a:r>
              <a:rPr lang="es-MX" sz="2400" dirty="0"/>
              <a:t>15 días hábiles</a:t>
            </a:r>
          </a:p>
        </p:txBody>
      </p:sp>
      <p:pic>
        <p:nvPicPr>
          <p:cNvPr id="10" name="Picture 8" descr="Imagen relacionada">
            <a:extLst>
              <a:ext uri="{FF2B5EF4-FFF2-40B4-BE49-F238E27FC236}">
                <a16:creationId xmlns:a16="http://schemas.microsoft.com/office/drawing/2014/main" id="{639EFB76-C1D9-4923-B960-35B233F0EC0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47011" y="60084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0453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FCC2E3F-144F-4A0B-88A1-418AB1F9DF17}"/>
              </a:ext>
            </a:extLst>
          </p:cNvPr>
          <p:cNvSpPr/>
          <p:nvPr/>
        </p:nvSpPr>
        <p:spPr>
          <a:xfrm>
            <a:off x="251791" y="365228"/>
            <a:ext cx="8680173" cy="830997"/>
          </a:xfrm>
          <a:prstGeom prst="rect">
            <a:avLst/>
          </a:prstGeom>
        </p:spPr>
        <p:txBody>
          <a:bodyPr wrap="square">
            <a:spAutoFit/>
          </a:bodyPr>
          <a:lstStyle/>
          <a:p>
            <a:pPr algn="just"/>
            <a:r>
              <a:rPr lang="es-MX" sz="2400" b="1" dirty="0"/>
              <a:t>Recurso de Apelación Contra las Resoluciones Emitidas por los Tribunales (Faltas Graves)</a:t>
            </a:r>
          </a:p>
        </p:txBody>
      </p:sp>
      <p:sp>
        <p:nvSpPr>
          <p:cNvPr id="3" name="Rectángulo 2">
            <a:extLst>
              <a:ext uri="{FF2B5EF4-FFF2-40B4-BE49-F238E27FC236}">
                <a16:creationId xmlns:a16="http://schemas.microsoft.com/office/drawing/2014/main" id="{DABFFA27-6DCD-4ACE-8591-76C8426E474E}"/>
              </a:ext>
            </a:extLst>
          </p:cNvPr>
          <p:cNvSpPr/>
          <p:nvPr/>
        </p:nvSpPr>
        <p:spPr>
          <a:xfrm>
            <a:off x="357809" y="2029172"/>
            <a:ext cx="1866729" cy="461665"/>
          </a:xfrm>
          <a:prstGeom prst="rect">
            <a:avLst/>
          </a:prstGeom>
        </p:spPr>
        <p:txBody>
          <a:bodyPr wrap="none">
            <a:spAutoFit/>
          </a:bodyPr>
          <a:lstStyle/>
          <a:p>
            <a:r>
              <a:rPr lang="es-MX" sz="2400" dirty="0"/>
              <a:t>Promovente: </a:t>
            </a:r>
          </a:p>
        </p:txBody>
      </p:sp>
      <p:sp>
        <p:nvSpPr>
          <p:cNvPr id="4" name="Rectángulo 3">
            <a:extLst>
              <a:ext uri="{FF2B5EF4-FFF2-40B4-BE49-F238E27FC236}">
                <a16:creationId xmlns:a16="http://schemas.microsoft.com/office/drawing/2014/main" id="{5D52D434-0F6F-440D-B1F8-B2D7596BEBDE}"/>
              </a:ext>
            </a:extLst>
          </p:cNvPr>
          <p:cNvSpPr/>
          <p:nvPr/>
        </p:nvSpPr>
        <p:spPr>
          <a:xfrm>
            <a:off x="349920" y="3419609"/>
            <a:ext cx="1874618" cy="830997"/>
          </a:xfrm>
          <a:prstGeom prst="rect">
            <a:avLst/>
          </a:prstGeom>
        </p:spPr>
        <p:txBody>
          <a:bodyPr wrap="square">
            <a:spAutoFit/>
          </a:bodyPr>
          <a:lstStyle/>
          <a:p>
            <a:r>
              <a:rPr lang="es-MX" sz="2400" dirty="0"/>
              <a:t>Autoridad que resuelve:</a:t>
            </a:r>
          </a:p>
        </p:txBody>
      </p:sp>
      <p:sp>
        <p:nvSpPr>
          <p:cNvPr id="5" name="Rectángulo 4">
            <a:extLst>
              <a:ext uri="{FF2B5EF4-FFF2-40B4-BE49-F238E27FC236}">
                <a16:creationId xmlns:a16="http://schemas.microsoft.com/office/drawing/2014/main" id="{6E87780B-D3E1-437D-9555-EB678BE55DE1}"/>
              </a:ext>
            </a:extLst>
          </p:cNvPr>
          <p:cNvSpPr/>
          <p:nvPr/>
        </p:nvSpPr>
        <p:spPr>
          <a:xfrm>
            <a:off x="251790" y="5006097"/>
            <a:ext cx="1874618" cy="1200329"/>
          </a:xfrm>
          <a:prstGeom prst="rect">
            <a:avLst/>
          </a:prstGeom>
        </p:spPr>
        <p:txBody>
          <a:bodyPr wrap="square">
            <a:spAutoFit/>
          </a:bodyPr>
          <a:lstStyle/>
          <a:p>
            <a:r>
              <a:rPr lang="es-MX" sz="2400" dirty="0"/>
              <a:t>Plazo para interponer el recurso: </a:t>
            </a:r>
          </a:p>
        </p:txBody>
      </p:sp>
      <p:sp>
        <p:nvSpPr>
          <p:cNvPr id="6" name="Rectángulo 5">
            <a:extLst>
              <a:ext uri="{FF2B5EF4-FFF2-40B4-BE49-F238E27FC236}">
                <a16:creationId xmlns:a16="http://schemas.microsoft.com/office/drawing/2014/main" id="{A3CE1473-E78D-49A0-BB93-7B6EA3E2E425}"/>
              </a:ext>
            </a:extLst>
          </p:cNvPr>
          <p:cNvSpPr/>
          <p:nvPr/>
        </p:nvSpPr>
        <p:spPr>
          <a:xfrm>
            <a:off x="2637183" y="1844507"/>
            <a:ext cx="6255026" cy="830997"/>
          </a:xfrm>
          <a:prstGeom prst="rect">
            <a:avLst/>
          </a:prstGeom>
        </p:spPr>
        <p:txBody>
          <a:bodyPr wrap="square">
            <a:spAutoFit/>
          </a:bodyPr>
          <a:lstStyle/>
          <a:p>
            <a:pPr algn="just"/>
            <a:r>
              <a:rPr lang="es-MX" sz="2400" dirty="0"/>
              <a:t>Servidores Públicos o Particulares sancionados y/o terceros</a:t>
            </a:r>
          </a:p>
        </p:txBody>
      </p:sp>
      <p:sp>
        <p:nvSpPr>
          <p:cNvPr id="7" name="Rectángulo 6">
            <a:extLst>
              <a:ext uri="{FF2B5EF4-FFF2-40B4-BE49-F238E27FC236}">
                <a16:creationId xmlns:a16="http://schemas.microsoft.com/office/drawing/2014/main" id="{C53A0965-AF92-4235-B27D-DC2EE54D2F6C}"/>
              </a:ext>
            </a:extLst>
          </p:cNvPr>
          <p:cNvSpPr/>
          <p:nvPr/>
        </p:nvSpPr>
        <p:spPr>
          <a:xfrm>
            <a:off x="2637183" y="3436389"/>
            <a:ext cx="6156897" cy="1569660"/>
          </a:xfrm>
          <a:prstGeom prst="rect">
            <a:avLst/>
          </a:prstGeom>
        </p:spPr>
        <p:txBody>
          <a:bodyPr wrap="square">
            <a:spAutoFit/>
          </a:bodyPr>
          <a:lstStyle/>
          <a:p>
            <a:pPr algn="just"/>
            <a:r>
              <a:rPr lang="es-MX" sz="2400" dirty="0"/>
              <a:t>Tribunal que emitió la resolución (Sala Especializada o Sección de la Sala Superior del TFJA en Materia de Responsabilidad Administrativa)</a:t>
            </a:r>
          </a:p>
        </p:txBody>
      </p:sp>
      <p:sp>
        <p:nvSpPr>
          <p:cNvPr id="8" name="Rectángulo 7">
            <a:extLst>
              <a:ext uri="{FF2B5EF4-FFF2-40B4-BE49-F238E27FC236}">
                <a16:creationId xmlns:a16="http://schemas.microsoft.com/office/drawing/2014/main" id="{A62E6CEC-2589-4BFD-8802-DB45590B460B}"/>
              </a:ext>
            </a:extLst>
          </p:cNvPr>
          <p:cNvSpPr/>
          <p:nvPr/>
        </p:nvSpPr>
        <p:spPr>
          <a:xfrm>
            <a:off x="2559437" y="5375428"/>
            <a:ext cx="2020105" cy="461665"/>
          </a:xfrm>
          <a:prstGeom prst="rect">
            <a:avLst/>
          </a:prstGeom>
        </p:spPr>
        <p:txBody>
          <a:bodyPr wrap="none">
            <a:spAutoFit/>
          </a:bodyPr>
          <a:lstStyle/>
          <a:p>
            <a:pPr algn="just"/>
            <a:r>
              <a:rPr lang="es-MX" sz="2400" dirty="0"/>
              <a:t>15 días hábiles</a:t>
            </a:r>
          </a:p>
        </p:txBody>
      </p:sp>
      <p:pic>
        <p:nvPicPr>
          <p:cNvPr id="10" name="Picture 8" descr="Imagen relacionada">
            <a:extLst>
              <a:ext uri="{FF2B5EF4-FFF2-40B4-BE49-F238E27FC236}">
                <a16:creationId xmlns:a16="http://schemas.microsoft.com/office/drawing/2014/main" id="{84C90EC8-DDA4-4C19-8B41-0DAE8C033C2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86766" y="5918824"/>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469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FCC2E3F-144F-4A0B-88A1-418AB1F9DF17}"/>
              </a:ext>
            </a:extLst>
          </p:cNvPr>
          <p:cNvSpPr/>
          <p:nvPr/>
        </p:nvSpPr>
        <p:spPr>
          <a:xfrm>
            <a:off x="251791" y="365228"/>
            <a:ext cx="8680173" cy="830997"/>
          </a:xfrm>
          <a:prstGeom prst="rect">
            <a:avLst/>
          </a:prstGeom>
        </p:spPr>
        <p:txBody>
          <a:bodyPr wrap="square">
            <a:spAutoFit/>
          </a:bodyPr>
          <a:lstStyle/>
          <a:p>
            <a:pPr algn="just"/>
            <a:r>
              <a:rPr lang="es-MX" sz="2400" b="1" dirty="0"/>
              <a:t>Recurso de Revisión sujeto a la Ley de Amparo, Reglamentaras de los Artículos 103 y 107 Constitucionales (Amparo Indirecto)</a:t>
            </a:r>
          </a:p>
        </p:txBody>
      </p:sp>
      <p:sp>
        <p:nvSpPr>
          <p:cNvPr id="3" name="Rectángulo 2">
            <a:extLst>
              <a:ext uri="{FF2B5EF4-FFF2-40B4-BE49-F238E27FC236}">
                <a16:creationId xmlns:a16="http://schemas.microsoft.com/office/drawing/2014/main" id="{DABFFA27-6DCD-4ACE-8591-76C8426E474E}"/>
              </a:ext>
            </a:extLst>
          </p:cNvPr>
          <p:cNvSpPr/>
          <p:nvPr/>
        </p:nvSpPr>
        <p:spPr>
          <a:xfrm>
            <a:off x="357809" y="2029172"/>
            <a:ext cx="1866729" cy="461665"/>
          </a:xfrm>
          <a:prstGeom prst="rect">
            <a:avLst/>
          </a:prstGeom>
        </p:spPr>
        <p:txBody>
          <a:bodyPr wrap="none">
            <a:spAutoFit/>
          </a:bodyPr>
          <a:lstStyle/>
          <a:p>
            <a:r>
              <a:rPr lang="es-MX" sz="2400" dirty="0"/>
              <a:t>Promovente: </a:t>
            </a:r>
          </a:p>
        </p:txBody>
      </p:sp>
      <p:sp>
        <p:nvSpPr>
          <p:cNvPr id="4" name="Rectángulo 3">
            <a:extLst>
              <a:ext uri="{FF2B5EF4-FFF2-40B4-BE49-F238E27FC236}">
                <a16:creationId xmlns:a16="http://schemas.microsoft.com/office/drawing/2014/main" id="{5D52D434-0F6F-440D-B1F8-B2D7596BEBDE}"/>
              </a:ext>
            </a:extLst>
          </p:cNvPr>
          <p:cNvSpPr/>
          <p:nvPr/>
        </p:nvSpPr>
        <p:spPr>
          <a:xfrm>
            <a:off x="349920" y="3618389"/>
            <a:ext cx="1874618" cy="830997"/>
          </a:xfrm>
          <a:prstGeom prst="rect">
            <a:avLst/>
          </a:prstGeom>
        </p:spPr>
        <p:txBody>
          <a:bodyPr wrap="square">
            <a:spAutoFit/>
          </a:bodyPr>
          <a:lstStyle/>
          <a:p>
            <a:r>
              <a:rPr lang="es-MX" sz="2400" dirty="0"/>
              <a:t>Autoridad que resuelve:</a:t>
            </a:r>
          </a:p>
        </p:txBody>
      </p:sp>
      <p:sp>
        <p:nvSpPr>
          <p:cNvPr id="5" name="Rectángulo 4">
            <a:extLst>
              <a:ext uri="{FF2B5EF4-FFF2-40B4-BE49-F238E27FC236}">
                <a16:creationId xmlns:a16="http://schemas.microsoft.com/office/drawing/2014/main" id="{6E87780B-D3E1-437D-9555-EB678BE55DE1}"/>
              </a:ext>
            </a:extLst>
          </p:cNvPr>
          <p:cNvSpPr/>
          <p:nvPr/>
        </p:nvSpPr>
        <p:spPr>
          <a:xfrm>
            <a:off x="251790" y="5006097"/>
            <a:ext cx="1874618" cy="1200329"/>
          </a:xfrm>
          <a:prstGeom prst="rect">
            <a:avLst/>
          </a:prstGeom>
        </p:spPr>
        <p:txBody>
          <a:bodyPr wrap="square">
            <a:spAutoFit/>
          </a:bodyPr>
          <a:lstStyle/>
          <a:p>
            <a:r>
              <a:rPr lang="es-MX" sz="2400" dirty="0"/>
              <a:t>Plazo para interponer el recurso: </a:t>
            </a:r>
          </a:p>
        </p:txBody>
      </p:sp>
      <p:sp>
        <p:nvSpPr>
          <p:cNvPr id="6" name="Rectángulo 5">
            <a:extLst>
              <a:ext uri="{FF2B5EF4-FFF2-40B4-BE49-F238E27FC236}">
                <a16:creationId xmlns:a16="http://schemas.microsoft.com/office/drawing/2014/main" id="{A3CE1473-E78D-49A0-BB93-7B6EA3E2E425}"/>
              </a:ext>
            </a:extLst>
          </p:cNvPr>
          <p:cNvSpPr/>
          <p:nvPr/>
        </p:nvSpPr>
        <p:spPr>
          <a:xfrm>
            <a:off x="2637183" y="1716166"/>
            <a:ext cx="6255026" cy="1569660"/>
          </a:xfrm>
          <a:prstGeom prst="rect">
            <a:avLst/>
          </a:prstGeom>
        </p:spPr>
        <p:txBody>
          <a:bodyPr wrap="square">
            <a:spAutoFit/>
          </a:bodyPr>
          <a:lstStyle/>
          <a:p>
            <a:pPr algn="just"/>
            <a:r>
              <a:rPr lang="es-MX" sz="2400" dirty="0"/>
              <a:t>Secretaria de la Función Publica, Órganos Internos de Control de los Entes Públicos Federales o la Auditoría Superior de la Federación </a:t>
            </a:r>
          </a:p>
        </p:txBody>
      </p:sp>
      <p:sp>
        <p:nvSpPr>
          <p:cNvPr id="7" name="Rectángulo 6">
            <a:extLst>
              <a:ext uri="{FF2B5EF4-FFF2-40B4-BE49-F238E27FC236}">
                <a16:creationId xmlns:a16="http://schemas.microsoft.com/office/drawing/2014/main" id="{C53A0965-AF92-4235-B27D-DC2EE54D2F6C}"/>
              </a:ext>
            </a:extLst>
          </p:cNvPr>
          <p:cNvSpPr/>
          <p:nvPr/>
        </p:nvSpPr>
        <p:spPr>
          <a:xfrm>
            <a:off x="2559437" y="3836909"/>
            <a:ext cx="6156897" cy="461665"/>
          </a:xfrm>
          <a:prstGeom prst="rect">
            <a:avLst/>
          </a:prstGeom>
        </p:spPr>
        <p:txBody>
          <a:bodyPr wrap="square">
            <a:spAutoFit/>
          </a:bodyPr>
          <a:lstStyle/>
          <a:p>
            <a:pPr algn="just"/>
            <a:r>
              <a:rPr lang="es-MX" sz="2400" dirty="0"/>
              <a:t>Tribunal Colegiado de Circuito</a:t>
            </a:r>
          </a:p>
        </p:txBody>
      </p:sp>
      <p:sp>
        <p:nvSpPr>
          <p:cNvPr id="8" name="Rectángulo 7">
            <a:extLst>
              <a:ext uri="{FF2B5EF4-FFF2-40B4-BE49-F238E27FC236}">
                <a16:creationId xmlns:a16="http://schemas.microsoft.com/office/drawing/2014/main" id="{A62E6CEC-2589-4BFD-8802-DB45590B460B}"/>
              </a:ext>
            </a:extLst>
          </p:cNvPr>
          <p:cNvSpPr/>
          <p:nvPr/>
        </p:nvSpPr>
        <p:spPr>
          <a:xfrm>
            <a:off x="2559437" y="5375428"/>
            <a:ext cx="2020105" cy="461665"/>
          </a:xfrm>
          <a:prstGeom prst="rect">
            <a:avLst/>
          </a:prstGeom>
        </p:spPr>
        <p:txBody>
          <a:bodyPr wrap="none">
            <a:spAutoFit/>
          </a:bodyPr>
          <a:lstStyle/>
          <a:p>
            <a:pPr algn="just"/>
            <a:r>
              <a:rPr lang="es-MX" sz="2400" dirty="0"/>
              <a:t>10 días hábiles</a:t>
            </a:r>
          </a:p>
        </p:txBody>
      </p:sp>
      <p:pic>
        <p:nvPicPr>
          <p:cNvPr id="10" name="Picture 8" descr="Imagen relacionada">
            <a:extLst>
              <a:ext uri="{FF2B5EF4-FFF2-40B4-BE49-F238E27FC236}">
                <a16:creationId xmlns:a16="http://schemas.microsoft.com/office/drawing/2014/main" id="{CDCB7656-37DE-4AD3-ABAE-6F616F8C0C7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886766" y="5926510"/>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403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666C7648-B01A-4DCF-9FF8-78D69BF17C9B}"/>
              </a:ext>
            </a:extLst>
          </p:cNvPr>
          <p:cNvSpPr/>
          <p:nvPr/>
        </p:nvSpPr>
        <p:spPr>
          <a:xfrm>
            <a:off x="1510748" y="365228"/>
            <a:ext cx="6771860" cy="1569660"/>
          </a:xfrm>
          <a:prstGeom prst="rect">
            <a:avLst/>
          </a:prstGeom>
        </p:spPr>
        <p:txBody>
          <a:bodyPr wrap="square">
            <a:spAutoFit/>
          </a:bodyPr>
          <a:lstStyle/>
          <a:p>
            <a:pPr algn="ctr"/>
            <a:r>
              <a:rPr lang="es-MX" sz="2400" b="1" dirty="0"/>
              <a:t>Registro de Servidores Públicos Sancionados (RSPS)</a:t>
            </a:r>
          </a:p>
          <a:p>
            <a:pPr algn="ctr"/>
            <a:r>
              <a:rPr lang="es-MX" sz="2400" b="1" dirty="0"/>
              <a:t>(1 de Dic de 2012 al 30 de Jun de 2017)</a:t>
            </a:r>
          </a:p>
          <a:p>
            <a:pPr algn="ctr"/>
            <a:endParaRPr lang="es-MX" sz="2400" b="1" dirty="0"/>
          </a:p>
          <a:p>
            <a:pPr algn="ctr"/>
            <a:r>
              <a:rPr lang="es-MX" sz="2400" b="1" dirty="0"/>
              <a:t>40,164 Servidores Públicos Sancionados</a:t>
            </a:r>
          </a:p>
        </p:txBody>
      </p:sp>
      <p:graphicFrame>
        <p:nvGraphicFramePr>
          <p:cNvPr id="3" name="Tabla 2">
            <a:extLst>
              <a:ext uri="{FF2B5EF4-FFF2-40B4-BE49-F238E27FC236}">
                <a16:creationId xmlns:a16="http://schemas.microsoft.com/office/drawing/2014/main" id="{C67021DD-58BD-4350-8990-CAA2106665C4}"/>
              </a:ext>
            </a:extLst>
          </p:cNvPr>
          <p:cNvGraphicFramePr>
            <a:graphicFrameLocks noGrp="1"/>
          </p:cNvGraphicFramePr>
          <p:nvPr>
            <p:extLst>
              <p:ext uri="{D42A27DB-BD31-4B8C-83A1-F6EECF244321}">
                <p14:modId xmlns:p14="http://schemas.microsoft.com/office/powerpoint/2010/main" val="2248175886"/>
              </p:ext>
            </p:extLst>
          </p:nvPr>
        </p:nvGraphicFramePr>
        <p:xfrm>
          <a:off x="251790" y="2152373"/>
          <a:ext cx="8680173" cy="2743200"/>
        </p:xfrm>
        <a:graphic>
          <a:graphicData uri="http://schemas.openxmlformats.org/drawingml/2006/table">
            <a:tbl>
              <a:tblPr firstRow="1" bandRow="1">
                <a:tableStyleId>{2D5ABB26-0587-4C30-8999-92F81FD0307C}</a:tableStyleId>
              </a:tblPr>
              <a:tblGrid>
                <a:gridCol w="5652204">
                  <a:extLst>
                    <a:ext uri="{9D8B030D-6E8A-4147-A177-3AD203B41FA5}">
                      <a16:colId xmlns:a16="http://schemas.microsoft.com/office/drawing/2014/main" val="4200601458"/>
                    </a:ext>
                  </a:extLst>
                </a:gridCol>
                <a:gridCol w="1520713">
                  <a:extLst>
                    <a:ext uri="{9D8B030D-6E8A-4147-A177-3AD203B41FA5}">
                      <a16:colId xmlns:a16="http://schemas.microsoft.com/office/drawing/2014/main" val="3195326844"/>
                    </a:ext>
                  </a:extLst>
                </a:gridCol>
                <a:gridCol w="1507256">
                  <a:extLst>
                    <a:ext uri="{9D8B030D-6E8A-4147-A177-3AD203B41FA5}">
                      <a16:colId xmlns:a16="http://schemas.microsoft.com/office/drawing/2014/main" val="4190830691"/>
                    </a:ext>
                  </a:extLst>
                </a:gridCol>
              </a:tblGrid>
              <a:tr h="370840">
                <a:tc>
                  <a:txBody>
                    <a:bodyPr/>
                    <a:lstStyle/>
                    <a:p>
                      <a:r>
                        <a:rPr lang="es-MX" sz="2400" b="1" dirty="0"/>
                        <a:t>*     Amonestaciones Publicas y Privadas</a:t>
                      </a:r>
                    </a:p>
                  </a:txBody>
                  <a:tcPr/>
                </a:tc>
                <a:tc>
                  <a:txBody>
                    <a:bodyPr/>
                    <a:lstStyle/>
                    <a:p>
                      <a:pPr algn="r"/>
                      <a:r>
                        <a:rPr lang="es-MX" sz="2400" b="1" dirty="0"/>
                        <a:t>22,927</a:t>
                      </a:r>
                    </a:p>
                  </a:txBody>
                  <a:tcPr/>
                </a:tc>
                <a:tc>
                  <a:txBody>
                    <a:bodyPr/>
                    <a:lstStyle/>
                    <a:p>
                      <a:pPr algn="r"/>
                      <a:r>
                        <a:rPr lang="es-MX" sz="2400" b="1" dirty="0"/>
                        <a:t>42.1%</a:t>
                      </a:r>
                    </a:p>
                  </a:txBody>
                  <a:tcPr/>
                </a:tc>
                <a:extLst>
                  <a:ext uri="{0D108BD9-81ED-4DB2-BD59-A6C34878D82A}">
                    <a16:rowId xmlns:a16="http://schemas.microsoft.com/office/drawing/2014/main" val="2019498803"/>
                  </a:ext>
                </a:extLst>
              </a:tr>
              <a:tr h="370840">
                <a:tc>
                  <a:txBody>
                    <a:bodyPr/>
                    <a:lstStyle/>
                    <a:p>
                      <a:r>
                        <a:rPr lang="es-MX" sz="2400" b="1" dirty="0"/>
                        <a:t>*     Suspensiones</a:t>
                      </a:r>
                    </a:p>
                  </a:txBody>
                  <a:tcPr/>
                </a:tc>
                <a:tc>
                  <a:txBody>
                    <a:bodyPr/>
                    <a:lstStyle/>
                    <a:p>
                      <a:pPr algn="r"/>
                      <a:r>
                        <a:rPr lang="es-MX" sz="2400" b="1" dirty="0"/>
                        <a:t>14,236</a:t>
                      </a:r>
                    </a:p>
                  </a:txBody>
                  <a:tcPr/>
                </a:tc>
                <a:tc>
                  <a:txBody>
                    <a:bodyPr/>
                    <a:lstStyle/>
                    <a:p>
                      <a:pPr algn="r"/>
                      <a:r>
                        <a:rPr lang="es-MX" sz="2400" b="1" dirty="0"/>
                        <a:t>26.1%</a:t>
                      </a:r>
                    </a:p>
                  </a:txBody>
                  <a:tcPr/>
                </a:tc>
                <a:extLst>
                  <a:ext uri="{0D108BD9-81ED-4DB2-BD59-A6C34878D82A}">
                    <a16:rowId xmlns:a16="http://schemas.microsoft.com/office/drawing/2014/main" val="2210414823"/>
                  </a:ext>
                </a:extLst>
              </a:tr>
              <a:tr h="370840">
                <a:tc>
                  <a:txBody>
                    <a:bodyPr/>
                    <a:lstStyle/>
                    <a:p>
                      <a:r>
                        <a:rPr lang="es-MX" sz="2400" b="1" dirty="0"/>
                        <a:t>**   Destituciones</a:t>
                      </a:r>
                    </a:p>
                  </a:txBody>
                  <a:tcPr/>
                </a:tc>
                <a:tc>
                  <a:txBody>
                    <a:bodyPr/>
                    <a:lstStyle/>
                    <a:p>
                      <a:pPr algn="r"/>
                      <a:r>
                        <a:rPr lang="es-MX" sz="2400" b="1" dirty="0"/>
                        <a:t>1,961</a:t>
                      </a:r>
                    </a:p>
                  </a:txBody>
                  <a:tcPr/>
                </a:tc>
                <a:tc>
                  <a:txBody>
                    <a:bodyPr/>
                    <a:lstStyle/>
                    <a:p>
                      <a:pPr algn="r"/>
                      <a:r>
                        <a:rPr lang="es-MX" sz="2400" b="1" dirty="0"/>
                        <a:t>3.6%</a:t>
                      </a:r>
                    </a:p>
                  </a:txBody>
                  <a:tcPr/>
                </a:tc>
                <a:extLst>
                  <a:ext uri="{0D108BD9-81ED-4DB2-BD59-A6C34878D82A}">
                    <a16:rowId xmlns:a16="http://schemas.microsoft.com/office/drawing/2014/main" val="2421914515"/>
                  </a:ext>
                </a:extLst>
              </a:tr>
              <a:tr h="370840">
                <a:tc>
                  <a:txBody>
                    <a:bodyPr/>
                    <a:lstStyle/>
                    <a:p>
                      <a:r>
                        <a:rPr lang="es-MX" sz="2400" b="1" dirty="0"/>
                        <a:t>**   Inhabilitaciones</a:t>
                      </a:r>
                    </a:p>
                  </a:txBody>
                  <a:tcPr/>
                </a:tc>
                <a:tc>
                  <a:txBody>
                    <a:bodyPr/>
                    <a:lstStyle/>
                    <a:p>
                      <a:pPr algn="r"/>
                      <a:r>
                        <a:rPr lang="es-MX" sz="2400" b="1" dirty="0"/>
                        <a:t>11,331</a:t>
                      </a:r>
                    </a:p>
                  </a:txBody>
                  <a:tcPr/>
                </a:tc>
                <a:tc>
                  <a:txBody>
                    <a:bodyPr/>
                    <a:lstStyle/>
                    <a:p>
                      <a:pPr algn="r"/>
                      <a:r>
                        <a:rPr lang="es-MX" sz="2400" b="1" dirty="0"/>
                        <a:t>20.8%</a:t>
                      </a:r>
                    </a:p>
                  </a:txBody>
                  <a:tcPr/>
                </a:tc>
                <a:extLst>
                  <a:ext uri="{0D108BD9-81ED-4DB2-BD59-A6C34878D82A}">
                    <a16:rowId xmlns:a16="http://schemas.microsoft.com/office/drawing/2014/main" val="1075622951"/>
                  </a:ext>
                </a:extLst>
              </a:tr>
              <a:tr h="370840">
                <a:tc>
                  <a:txBody>
                    <a:bodyPr/>
                    <a:lstStyle/>
                    <a:p>
                      <a:r>
                        <a:rPr lang="es-MX" sz="2400" b="1" dirty="0"/>
                        <a:t>*** Sanciones Económicas </a:t>
                      </a:r>
                    </a:p>
                  </a:txBody>
                  <a:tcPr/>
                </a:tc>
                <a:tc>
                  <a:txBody>
                    <a:bodyPr/>
                    <a:lstStyle/>
                    <a:p>
                      <a:pPr algn="r"/>
                      <a:r>
                        <a:rPr lang="es-MX" sz="2400" b="1" dirty="0"/>
                        <a:t>3,897</a:t>
                      </a:r>
                    </a:p>
                  </a:txBody>
                  <a:tcPr/>
                </a:tc>
                <a:tc>
                  <a:txBody>
                    <a:bodyPr/>
                    <a:lstStyle/>
                    <a:p>
                      <a:pPr algn="r"/>
                      <a:r>
                        <a:rPr lang="es-MX" sz="2400" b="1" dirty="0"/>
                        <a:t>7.3%</a:t>
                      </a:r>
                    </a:p>
                  </a:txBody>
                  <a:tcPr/>
                </a:tc>
                <a:extLst>
                  <a:ext uri="{0D108BD9-81ED-4DB2-BD59-A6C34878D82A}">
                    <a16:rowId xmlns:a16="http://schemas.microsoft.com/office/drawing/2014/main" val="2405400982"/>
                  </a:ext>
                </a:extLst>
              </a:tr>
              <a:tr h="370840">
                <a:tc>
                  <a:txBody>
                    <a:bodyPr/>
                    <a:lstStyle/>
                    <a:p>
                      <a:endParaRPr lang="es-MX" sz="2400" b="1" dirty="0"/>
                    </a:p>
                  </a:txBody>
                  <a:tcPr/>
                </a:tc>
                <a:tc>
                  <a:txBody>
                    <a:bodyPr/>
                    <a:lstStyle/>
                    <a:p>
                      <a:pPr algn="r"/>
                      <a:endParaRPr lang="es-MX" sz="2400" b="1" dirty="0"/>
                    </a:p>
                  </a:txBody>
                  <a:tcPr/>
                </a:tc>
                <a:tc>
                  <a:txBody>
                    <a:bodyPr/>
                    <a:lstStyle/>
                    <a:p>
                      <a:pPr algn="r"/>
                      <a:r>
                        <a:rPr lang="es-MX" sz="2400" b="1" dirty="0"/>
                        <a:t>(9.1 </a:t>
                      </a:r>
                      <a:r>
                        <a:rPr lang="es-MX" sz="2400" b="1" dirty="0" err="1"/>
                        <a:t>mdp</a:t>
                      </a:r>
                      <a:r>
                        <a:rPr lang="es-MX" sz="2400" b="1" dirty="0"/>
                        <a:t>)</a:t>
                      </a:r>
                    </a:p>
                  </a:txBody>
                  <a:tcPr/>
                </a:tc>
                <a:extLst>
                  <a:ext uri="{0D108BD9-81ED-4DB2-BD59-A6C34878D82A}">
                    <a16:rowId xmlns:a16="http://schemas.microsoft.com/office/drawing/2014/main" val="2060022078"/>
                  </a:ext>
                </a:extLst>
              </a:tr>
            </a:tbl>
          </a:graphicData>
        </a:graphic>
      </p:graphicFrame>
      <p:sp>
        <p:nvSpPr>
          <p:cNvPr id="4" name="Rectángulo 3">
            <a:extLst>
              <a:ext uri="{FF2B5EF4-FFF2-40B4-BE49-F238E27FC236}">
                <a16:creationId xmlns:a16="http://schemas.microsoft.com/office/drawing/2014/main" id="{A72332D4-790D-4C55-88C5-1DDBB8EF2844}"/>
              </a:ext>
            </a:extLst>
          </p:cNvPr>
          <p:cNvSpPr/>
          <p:nvPr/>
        </p:nvSpPr>
        <p:spPr>
          <a:xfrm>
            <a:off x="251791" y="4980538"/>
            <a:ext cx="8680173" cy="1446550"/>
          </a:xfrm>
          <a:prstGeom prst="rect">
            <a:avLst/>
          </a:prstGeom>
        </p:spPr>
        <p:txBody>
          <a:bodyPr wrap="square">
            <a:spAutoFit/>
          </a:bodyPr>
          <a:lstStyle/>
          <a:p>
            <a:pPr algn="just"/>
            <a:r>
              <a:rPr lang="es-MX" sz="2200" dirty="0"/>
              <a:t>*      Suman el 68.2% </a:t>
            </a:r>
          </a:p>
          <a:p>
            <a:pPr algn="just"/>
            <a:r>
              <a:rPr lang="es-MX" sz="2200" dirty="0"/>
              <a:t>**    Suman el 24.4% (No toca a la Alta Burocracia y menos al Gabinete)</a:t>
            </a:r>
          </a:p>
          <a:p>
            <a:pPr algn="just"/>
            <a:r>
              <a:rPr lang="es-MX" sz="2200" dirty="0"/>
              <a:t>*** Escandalo de CONAGUA (David </a:t>
            </a:r>
            <a:r>
              <a:rPr lang="es-MX" sz="2200" dirty="0" err="1"/>
              <a:t>Korenfeld</a:t>
            </a:r>
            <a:r>
              <a:rPr lang="es-MX" sz="2200" dirty="0"/>
              <a:t>) uso personal y de familiares </a:t>
            </a:r>
          </a:p>
          <a:p>
            <a:pPr algn="just"/>
            <a:r>
              <a:rPr lang="es-MX" sz="2200" dirty="0"/>
              <a:t>        de aeronaves oficiales. Multa de $ 638,000.00 (No Consta en el RSPS)</a:t>
            </a:r>
          </a:p>
        </p:txBody>
      </p:sp>
      <p:pic>
        <p:nvPicPr>
          <p:cNvPr id="6" name="Picture 8" descr="Imagen relacionada">
            <a:extLst>
              <a:ext uri="{FF2B5EF4-FFF2-40B4-BE49-F238E27FC236}">
                <a16:creationId xmlns:a16="http://schemas.microsoft.com/office/drawing/2014/main" id="{8B5637B6-3B0F-426B-A6FC-1079A86050E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670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Subtítulo">
            <a:extLst>
              <a:ext uri="{FF2B5EF4-FFF2-40B4-BE49-F238E27FC236}">
                <a16:creationId xmlns:a16="http://schemas.microsoft.com/office/drawing/2014/main" id="{0EE2DD23-639D-47C2-92B9-1EDEFC05F3A5}"/>
              </a:ext>
            </a:extLst>
          </p:cNvPr>
          <p:cNvSpPr txBox="1">
            <a:spLocks/>
          </p:cNvSpPr>
          <p:nvPr/>
        </p:nvSpPr>
        <p:spPr>
          <a:xfrm>
            <a:off x="405414" y="999185"/>
            <a:ext cx="8333172" cy="51630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defRPr/>
            </a:pPr>
            <a:r>
              <a:rPr lang="es-MX" sz="3600" dirty="0"/>
              <a:t>1982 Renovación Moral</a:t>
            </a:r>
          </a:p>
          <a:p>
            <a:pPr marL="0" indent="0" algn="just">
              <a:buNone/>
              <a:defRPr/>
            </a:pPr>
            <a:r>
              <a:rPr lang="es-MX" sz="3600" dirty="0"/>
              <a:t>(Responsabilidad Administrativa)</a:t>
            </a:r>
          </a:p>
          <a:p>
            <a:pPr marL="0" indent="0" algn="just">
              <a:buNone/>
              <a:defRPr/>
            </a:pPr>
            <a:endParaRPr lang="es-MX" sz="3600" dirty="0"/>
          </a:p>
          <a:p>
            <a:pPr marL="0" indent="0" algn="just">
              <a:buNone/>
              <a:defRPr/>
            </a:pPr>
            <a:r>
              <a:rPr lang="es-MX" sz="3600" dirty="0"/>
              <a:t>2015 Reformas al Titulo IV Constitucional “De las Responsabilidades de los Servidores Públicos, Particulares Vinculados con Faltas Administrativas Graves o Hechos de Corrupción y Patrimonial del Estado” </a:t>
            </a:r>
          </a:p>
          <a:p>
            <a:pPr marL="0" indent="0" algn="just">
              <a:buNone/>
              <a:defRPr/>
            </a:pPr>
            <a:r>
              <a:rPr lang="es-MX" sz="3600" dirty="0"/>
              <a:t>(27 de Mayo)</a:t>
            </a:r>
          </a:p>
        </p:txBody>
      </p:sp>
      <p:pic>
        <p:nvPicPr>
          <p:cNvPr id="4" name="Picture 8" descr="Imagen relacionada">
            <a:extLst>
              <a:ext uri="{FF2B5EF4-FFF2-40B4-BE49-F238E27FC236}">
                <a16:creationId xmlns:a16="http://schemas.microsoft.com/office/drawing/2014/main" id="{B89DD840-D081-4121-BD8C-0E01B7843B38}"/>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193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010BC51-9F20-4462-9B64-807558B3F858}"/>
              </a:ext>
            </a:extLst>
          </p:cNvPr>
          <p:cNvSpPr/>
          <p:nvPr/>
        </p:nvSpPr>
        <p:spPr>
          <a:xfrm>
            <a:off x="79515" y="434871"/>
            <a:ext cx="8971719" cy="6278642"/>
          </a:xfrm>
          <a:prstGeom prst="rect">
            <a:avLst/>
          </a:prstGeom>
        </p:spPr>
        <p:txBody>
          <a:bodyPr wrap="square">
            <a:spAutoFit/>
          </a:bodyPr>
          <a:lstStyle/>
          <a:p>
            <a:pPr algn="ctr"/>
            <a:r>
              <a:rPr lang="es-MX" sz="2400" b="1" dirty="0"/>
              <a:t>CONCLUSIONES</a:t>
            </a:r>
          </a:p>
          <a:p>
            <a:pPr algn="just"/>
            <a:endParaRPr lang="es-MX" sz="1200" dirty="0"/>
          </a:p>
          <a:p>
            <a:pPr marL="285750" indent="-285750" algn="just">
              <a:buFont typeface="Arial" panose="020B0604020202020204" pitchFamily="34" charset="0"/>
              <a:buChar char="•"/>
            </a:pPr>
            <a:r>
              <a:rPr lang="es-MX" sz="2400" dirty="0"/>
              <a:t>Es necesario entender con mayor precisión en la LGRA el concepto de Falta Administrativa.</a:t>
            </a:r>
          </a:p>
          <a:p>
            <a:pPr marL="285750" indent="-285750" algn="just">
              <a:buFont typeface="Arial" panose="020B0604020202020204" pitchFamily="34" charset="0"/>
              <a:buChar char="•"/>
            </a:pPr>
            <a:endParaRPr lang="es-MX" sz="1200" dirty="0"/>
          </a:p>
          <a:p>
            <a:pPr marL="285750" indent="-285750" algn="just">
              <a:buFont typeface="Arial" panose="020B0604020202020204" pitchFamily="34" charset="0"/>
              <a:buChar char="•"/>
            </a:pPr>
            <a:r>
              <a:rPr lang="es-MX" sz="2400" dirty="0"/>
              <a:t>Es necesario incluir un precepto normativo en la LGRA que contemple un supuesto general de una indebida conducta no prevista en las Faltas Administrativas Graves y No Graves, a fin de evitar la impunidad de una posible responsabilidad administrativa.</a:t>
            </a:r>
          </a:p>
          <a:p>
            <a:pPr marL="285750" indent="-285750" algn="just">
              <a:buFont typeface="Arial" panose="020B0604020202020204" pitchFamily="34" charset="0"/>
              <a:buChar char="•"/>
            </a:pPr>
            <a:endParaRPr lang="es-MX" sz="1200" dirty="0"/>
          </a:p>
          <a:p>
            <a:pPr marL="285750" indent="-285750" algn="just">
              <a:buFont typeface="Arial" panose="020B0604020202020204" pitchFamily="34" charset="0"/>
              <a:buChar char="•"/>
            </a:pPr>
            <a:r>
              <a:rPr lang="es-MX" sz="2400" dirty="0"/>
              <a:t>Es necesario conocer como se instrumentara la figura del defensor de oficio en las Secretarias, los </a:t>
            </a:r>
            <a:r>
              <a:rPr lang="es-MX" sz="2400" dirty="0" err="1"/>
              <a:t>OIC´s</a:t>
            </a:r>
            <a:r>
              <a:rPr lang="es-MX" sz="2400" dirty="0"/>
              <a:t> y los Tribunales competentes para un eficaz y eficiente desempeño de sus funciones en los procedimientos administrativos de responsabilidades.</a:t>
            </a:r>
          </a:p>
          <a:p>
            <a:pPr marL="285750" indent="-285750" algn="just">
              <a:buFont typeface="Arial" panose="020B0604020202020204" pitchFamily="34" charset="0"/>
              <a:buChar char="•"/>
            </a:pPr>
            <a:endParaRPr lang="es-MX" sz="1200" dirty="0"/>
          </a:p>
          <a:p>
            <a:pPr marL="285750" indent="-285750" algn="just">
              <a:buFont typeface="Arial" panose="020B0604020202020204" pitchFamily="34" charset="0"/>
              <a:buChar char="•"/>
            </a:pPr>
            <a:r>
              <a:rPr lang="es-MX" sz="2400" dirty="0"/>
              <a:t>Necesidad de capacitación (amonestaciones 42.1%)</a:t>
            </a:r>
          </a:p>
          <a:p>
            <a:pPr marL="285750" indent="-285750" algn="just">
              <a:buFont typeface="Arial" panose="020B0604020202020204" pitchFamily="34" charset="0"/>
              <a:buChar char="•"/>
            </a:pPr>
            <a:endParaRPr lang="es-MX" sz="1200" dirty="0"/>
          </a:p>
          <a:p>
            <a:pPr marL="285750" indent="-285750" algn="just">
              <a:buFont typeface="Arial" panose="020B0604020202020204" pitchFamily="34" charset="0"/>
              <a:buChar char="•"/>
            </a:pPr>
            <a:r>
              <a:rPr lang="es-MX" sz="2400" dirty="0"/>
              <a:t>Voluntad de aplicar estrictamente la LGRA a TODOS los que la incumplan.</a:t>
            </a:r>
          </a:p>
        </p:txBody>
      </p:sp>
      <p:pic>
        <p:nvPicPr>
          <p:cNvPr id="4" name="Picture 8" descr="Imagen relacionada">
            <a:extLst>
              <a:ext uri="{FF2B5EF4-FFF2-40B4-BE49-F238E27FC236}">
                <a16:creationId xmlns:a16="http://schemas.microsoft.com/office/drawing/2014/main" id="{EF416145-A618-4C86-AF0E-96F91BB6ADD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896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1520" y="2747784"/>
            <a:ext cx="8640960" cy="1107996"/>
          </a:xfrm>
          <a:prstGeom prst="rect">
            <a:avLst/>
          </a:prstGeom>
          <a:solidFill>
            <a:schemeClr val="bg1"/>
          </a:solidFill>
          <a:scene3d>
            <a:camera prst="orthographicFront"/>
            <a:lightRig rig="threePt" dir="t"/>
          </a:scene3d>
          <a:sp3d>
            <a:bevelT w="165100" prst="coolSlant"/>
          </a:sp3d>
        </p:spPr>
        <p:txBody>
          <a:bodyPr wrap="square">
            <a:spAutoFit/>
          </a:bodyPr>
          <a:lstStyle/>
          <a:p>
            <a:pPr algn="ctr"/>
            <a:r>
              <a:rPr lang="es-ES" sz="2200" b="1" dirty="0">
                <a:cs typeface="Arial" panose="020B0604020202020204" pitchFamily="34" charset="0"/>
              </a:rPr>
              <a:t>"Vive de tal manera que, cuando tus hijos piensen en justicia, cariño e integridad, </a:t>
            </a:r>
            <a:r>
              <a:rPr lang="es-ES" sz="2200" b="1" dirty="0">
                <a:solidFill>
                  <a:srgbClr val="00B050"/>
                </a:solidFill>
                <a:cs typeface="Arial" panose="020B0604020202020204" pitchFamily="34" charset="0"/>
              </a:rPr>
              <a:t>piensen en ti</a:t>
            </a:r>
            <a:r>
              <a:rPr lang="es-ES" sz="2200" b="1" dirty="0">
                <a:cs typeface="Arial" panose="020B0604020202020204" pitchFamily="34" charset="0"/>
              </a:rPr>
              <a:t>"</a:t>
            </a:r>
          </a:p>
          <a:p>
            <a:pPr algn="ctr"/>
            <a:r>
              <a:rPr lang="es-ES" sz="2200" dirty="0">
                <a:cs typeface="Arial" panose="020B0604020202020204" pitchFamily="34" charset="0"/>
              </a:rPr>
              <a:t>— </a:t>
            </a:r>
            <a:r>
              <a:rPr lang="es-ES" sz="2200" dirty="0">
                <a:cs typeface="Arial" panose="020B0604020202020204" pitchFamily="34" charset="0"/>
                <a:hlinkClick r:id="rId3"/>
              </a:rPr>
              <a:t>H. Jackson Brown</a:t>
            </a:r>
            <a:r>
              <a:rPr lang="es-ES" sz="2200" dirty="0">
                <a:cs typeface="Arial" panose="020B0604020202020204" pitchFamily="34" charset="0"/>
              </a:rPr>
              <a:t> </a:t>
            </a:r>
            <a:r>
              <a:rPr lang="es-ES" sz="2200" i="1" dirty="0">
                <a:cs typeface="Arial" panose="020B0604020202020204" pitchFamily="34" charset="0"/>
              </a:rPr>
              <a:t>(</a:t>
            </a:r>
            <a:r>
              <a:rPr lang="en-US" sz="2200" i="1" dirty="0"/>
              <a:t>1940)</a:t>
            </a:r>
            <a:endParaRPr lang="es-ES" sz="2200" i="1" dirty="0">
              <a:cs typeface="Arial" panose="020B0604020202020204" pitchFamily="34" charset="0"/>
            </a:endParaRPr>
          </a:p>
        </p:txBody>
      </p:sp>
      <p:sp>
        <p:nvSpPr>
          <p:cNvPr id="3" name="Rectángulo 2"/>
          <p:cNvSpPr/>
          <p:nvPr/>
        </p:nvSpPr>
        <p:spPr>
          <a:xfrm>
            <a:off x="251520" y="1419958"/>
            <a:ext cx="8640960" cy="1107996"/>
          </a:xfrm>
          <a:prstGeom prst="rect">
            <a:avLst/>
          </a:prstGeom>
          <a:solidFill>
            <a:schemeClr val="bg1"/>
          </a:solidFill>
          <a:scene3d>
            <a:camera prst="orthographicFront"/>
            <a:lightRig rig="threePt" dir="t"/>
          </a:scene3d>
          <a:sp3d>
            <a:bevelT w="165100" prst="coolSlant"/>
            <a:bevelB prst="relaxedInset"/>
          </a:sp3d>
        </p:spPr>
        <p:txBody>
          <a:bodyPr wrap="square">
            <a:spAutoFit/>
          </a:bodyPr>
          <a:lstStyle/>
          <a:p>
            <a:pPr algn="ctr"/>
            <a:r>
              <a:rPr lang="es-ES" sz="2200" b="1" dirty="0">
                <a:cs typeface="Arial" panose="020B0604020202020204" pitchFamily="34" charset="0"/>
              </a:rPr>
              <a:t>"La </a:t>
            </a:r>
            <a:r>
              <a:rPr lang="es-ES" sz="2200" b="1" dirty="0">
                <a:solidFill>
                  <a:srgbClr val="00B050"/>
                </a:solidFill>
                <a:cs typeface="Arial" panose="020B0604020202020204" pitchFamily="34" charset="0"/>
              </a:rPr>
              <a:t>integridad </a:t>
            </a:r>
            <a:r>
              <a:rPr lang="es-ES" sz="2200" b="1" dirty="0">
                <a:cs typeface="Arial" panose="020B0604020202020204" pitchFamily="34" charset="0"/>
              </a:rPr>
              <a:t>del hombre se mide por su </a:t>
            </a:r>
            <a:r>
              <a:rPr lang="es-ES" sz="2200" b="1" dirty="0">
                <a:solidFill>
                  <a:srgbClr val="00B050"/>
                </a:solidFill>
                <a:cs typeface="Arial" panose="020B0604020202020204" pitchFamily="34" charset="0"/>
              </a:rPr>
              <a:t>conducta</a:t>
            </a:r>
            <a:r>
              <a:rPr lang="es-ES" sz="2200" b="1" dirty="0">
                <a:cs typeface="Arial" panose="020B0604020202020204" pitchFamily="34" charset="0"/>
              </a:rPr>
              <a:t>, no por sus profesiones"</a:t>
            </a:r>
          </a:p>
          <a:p>
            <a:pPr algn="ctr"/>
            <a:r>
              <a:rPr lang="es-ES" sz="2200" dirty="0">
                <a:cs typeface="Arial" panose="020B0604020202020204" pitchFamily="34" charset="0"/>
              </a:rPr>
              <a:t>— </a:t>
            </a:r>
            <a:r>
              <a:rPr lang="es-ES" sz="2200" dirty="0">
                <a:cs typeface="Arial" panose="020B0604020202020204" pitchFamily="34" charset="0"/>
                <a:hlinkClick r:id="rId4"/>
              </a:rPr>
              <a:t>Juvenal</a:t>
            </a:r>
            <a:r>
              <a:rPr lang="es-ES" sz="2200" dirty="0">
                <a:cs typeface="Arial" panose="020B0604020202020204" pitchFamily="34" charset="0"/>
              </a:rPr>
              <a:t> </a:t>
            </a:r>
            <a:r>
              <a:rPr lang="en-US" sz="2200" i="1" dirty="0"/>
              <a:t>(Roma, 128 d. C.)</a:t>
            </a:r>
            <a:endParaRPr lang="es-ES" sz="2200" i="1" dirty="0">
              <a:cs typeface="Arial" panose="020B0604020202020204" pitchFamily="34" charset="0"/>
            </a:endParaRPr>
          </a:p>
        </p:txBody>
      </p:sp>
      <p:sp>
        <p:nvSpPr>
          <p:cNvPr id="10" name="Rectángulo 9"/>
          <p:cNvSpPr/>
          <p:nvPr/>
        </p:nvSpPr>
        <p:spPr>
          <a:xfrm>
            <a:off x="251520" y="4005453"/>
            <a:ext cx="8640960" cy="769441"/>
          </a:xfrm>
          <a:prstGeom prst="rect">
            <a:avLst/>
          </a:prstGeom>
          <a:solidFill>
            <a:schemeClr val="bg1"/>
          </a:solidFill>
          <a:scene3d>
            <a:camera prst="orthographicFront"/>
            <a:lightRig rig="threePt" dir="t"/>
          </a:scene3d>
          <a:sp3d>
            <a:bevelT w="165100" prst="coolSlant"/>
          </a:sp3d>
        </p:spPr>
        <p:txBody>
          <a:bodyPr wrap="square">
            <a:spAutoFit/>
          </a:bodyPr>
          <a:lstStyle/>
          <a:p>
            <a:pPr algn="ctr"/>
            <a:r>
              <a:rPr lang="es-ES" sz="2200" b="1" dirty="0">
                <a:cs typeface="Arial" panose="020B0604020202020204" pitchFamily="34" charset="0"/>
              </a:rPr>
              <a:t>"Siempre es el momento apropiado para hacer lo que es </a:t>
            </a:r>
            <a:r>
              <a:rPr lang="es-ES" sz="2200" b="1" dirty="0">
                <a:solidFill>
                  <a:srgbClr val="00B050"/>
                </a:solidFill>
                <a:cs typeface="Arial" panose="020B0604020202020204" pitchFamily="34" charset="0"/>
              </a:rPr>
              <a:t>correcto</a:t>
            </a:r>
            <a:r>
              <a:rPr lang="es-ES" sz="2200" b="1" dirty="0">
                <a:cs typeface="Arial" panose="020B0604020202020204" pitchFamily="34" charset="0"/>
              </a:rPr>
              <a:t>"</a:t>
            </a:r>
          </a:p>
          <a:p>
            <a:pPr algn="ctr"/>
            <a:r>
              <a:rPr lang="es-ES" sz="2200" dirty="0">
                <a:cs typeface="Arial" panose="020B0604020202020204" pitchFamily="34" charset="0"/>
              </a:rPr>
              <a:t>— </a:t>
            </a:r>
            <a:r>
              <a:rPr lang="es-ES" sz="2200" dirty="0">
                <a:cs typeface="Arial" panose="020B0604020202020204" pitchFamily="34" charset="0"/>
                <a:hlinkClick r:id="rId5"/>
              </a:rPr>
              <a:t>Martin Luther King</a:t>
            </a:r>
            <a:r>
              <a:rPr lang="es-ES" sz="2200" dirty="0">
                <a:cs typeface="Arial" panose="020B0604020202020204" pitchFamily="34" charset="0"/>
              </a:rPr>
              <a:t> </a:t>
            </a:r>
            <a:r>
              <a:rPr lang="es-ES" sz="2200" i="1" dirty="0">
                <a:cs typeface="Arial" panose="020B0604020202020204" pitchFamily="34" charset="0"/>
              </a:rPr>
              <a:t>(1929 –1968)</a:t>
            </a:r>
          </a:p>
        </p:txBody>
      </p:sp>
      <p:sp>
        <p:nvSpPr>
          <p:cNvPr id="8" name="Rectángulo 7"/>
          <p:cNvSpPr/>
          <p:nvPr/>
        </p:nvSpPr>
        <p:spPr>
          <a:xfrm>
            <a:off x="235133" y="5263118"/>
            <a:ext cx="8657349" cy="1107996"/>
          </a:xfrm>
          <a:prstGeom prst="rect">
            <a:avLst/>
          </a:prstGeom>
          <a:solidFill>
            <a:schemeClr val="bg1"/>
          </a:solidFill>
          <a:scene3d>
            <a:camera prst="orthographicFront"/>
            <a:lightRig rig="threePt" dir="t"/>
          </a:scene3d>
          <a:sp3d>
            <a:bevelT w="165100" prst="coolSlant"/>
          </a:sp3d>
        </p:spPr>
        <p:txBody>
          <a:bodyPr wrap="square">
            <a:spAutoFit/>
          </a:bodyPr>
          <a:lstStyle/>
          <a:p>
            <a:pPr algn="ctr"/>
            <a:r>
              <a:rPr lang="es-ES" sz="2200" b="1" dirty="0">
                <a:cs typeface="Arial" panose="020B0604020202020204" pitchFamily="34" charset="0"/>
              </a:rPr>
              <a:t>"Dar </a:t>
            </a:r>
            <a:r>
              <a:rPr lang="es-ES" sz="2200" b="1" dirty="0">
                <a:solidFill>
                  <a:srgbClr val="00B050"/>
                </a:solidFill>
                <a:cs typeface="Arial" panose="020B0604020202020204" pitchFamily="34" charset="0"/>
              </a:rPr>
              <a:t>ejemplo</a:t>
            </a:r>
            <a:r>
              <a:rPr lang="es-ES" sz="2200" b="1" dirty="0">
                <a:cs typeface="Arial" panose="020B0604020202020204" pitchFamily="34" charset="0"/>
              </a:rPr>
              <a:t> no es la principal manera de influir sobre los demás; </a:t>
            </a:r>
            <a:r>
              <a:rPr lang="es-ES" sz="2200" b="1" dirty="0">
                <a:solidFill>
                  <a:srgbClr val="00B050"/>
                </a:solidFill>
                <a:cs typeface="Arial" panose="020B0604020202020204" pitchFamily="34" charset="0"/>
              </a:rPr>
              <a:t>es la única manera</a:t>
            </a:r>
            <a:r>
              <a:rPr lang="es-ES" sz="2200" b="1" dirty="0">
                <a:cs typeface="Arial" panose="020B0604020202020204" pitchFamily="34" charset="0"/>
              </a:rPr>
              <a:t>"</a:t>
            </a:r>
          </a:p>
          <a:p>
            <a:pPr algn="ctr"/>
            <a:r>
              <a:rPr lang="es-ES" sz="2200" b="1" dirty="0">
                <a:solidFill>
                  <a:srgbClr val="A98E20"/>
                </a:solidFill>
                <a:cs typeface="Arial" panose="020B0604020202020204" pitchFamily="34" charset="0"/>
                <a:hlinkClick r:id="rId6"/>
              </a:rPr>
              <a:t>— Albert Einstein</a:t>
            </a:r>
            <a:endParaRPr lang="es-ES" sz="2200" dirty="0">
              <a:cs typeface="Arial" panose="020B0604020202020204" pitchFamily="34" charset="0"/>
            </a:endParaRPr>
          </a:p>
        </p:txBody>
      </p:sp>
      <p:sp>
        <p:nvSpPr>
          <p:cNvPr id="11" name="Rectángulo 10">
            <a:extLst>
              <a:ext uri="{FF2B5EF4-FFF2-40B4-BE49-F238E27FC236}">
                <a16:creationId xmlns:a16="http://schemas.microsoft.com/office/drawing/2014/main" id="{2EDEAD77-7F25-4064-9011-09044EB2DCA4}"/>
              </a:ext>
            </a:extLst>
          </p:cNvPr>
          <p:cNvSpPr/>
          <p:nvPr/>
        </p:nvSpPr>
        <p:spPr>
          <a:xfrm>
            <a:off x="1064966" y="397997"/>
            <a:ext cx="7030458" cy="707886"/>
          </a:xfrm>
          <a:prstGeom prst="rect">
            <a:avLst/>
          </a:prstGeom>
        </p:spPr>
        <p:txBody>
          <a:bodyPr wrap="square">
            <a:spAutoFit/>
          </a:bodyPr>
          <a:lstStyle/>
          <a:p>
            <a:pPr algn="ctr"/>
            <a:r>
              <a:rPr lang="es-MX" sz="4000" dirty="0">
                <a:latin typeface="Arial" panose="020B0604020202020204" pitchFamily="34" charset="0"/>
              </a:rPr>
              <a:t>Reflexiones Finales</a:t>
            </a:r>
            <a:endParaRPr lang="es-MX" sz="4000" dirty="0"/>
          </a:p>
        </p:txBody>
      </p:sp>
      <p:sp>
        <p:nvSpPr>
          <p:cNvPr id="4" name="Marcador de número de diapositiva 3">
            <a:extLst>
              <a:ext uri="{FF2B5EF4-FFF2-40B4-BE49-F238E27FC236}">
                <a16:creationId xmlns:a16="http://schemas.microsoft.com/office/drawing/2014/main" id="{E1390598-C735-4C64-A661-A2BCD5B2728C}"/>
              </a:ext>
            </a:extLst>
          </p:cNvPr>
          <p:cNvSpPr>
            <a:spLocks noGrp="1"/>
          </p:cNvSpPr>
          <p:nvPr>
            <p:ph type="sldNum" sz="quarter" idx="12"/>
          </p:nvPr>
        </p:nvSpPr>
        <p:spPr/>
        <p:txBody>
          <a:bodyPr/>
          <a:lstStyle/>
          <a:p>
            <a:fld id="{062B2BD4-53FF-4A58-9F87-52AD99A7BA51}" type="slidenum">
              <a:rPr lang="es-MX" smtClean="0"/>
              <a:t>31</a:t>
            </a:fld>
            <a:endParaRPr lang="es-MX"/>
          </a:p>
        </p:txBody>
      </p:sp>
      <p:pic>
        <p:nvPicPr>
          <p:cNvPr id="12" name="Picture 8" descr="Imagen relacionada">
            <a:extLst>
              <a:ext uri="{FF2B5EF4-FFF2-40B4-BE49-F238E27FC236}">
                <a16:creationId xmlns:a16="http://schemas.microsoft.com/office/drawing/2014/main" id="{48494C63-55DC-45FC-880E-7344F0E250F5}"/>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4530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orma libre: forma 13">
            <a:extLst>
              <a:ext uri="{FF2B5EF4-FFF2-40B4-BE49-F238E27FC236}">
                <a16:creationId xmlns:a16="http://schemas.microsoft.com/office/drawing/2014/main" id="{0B063BAF-1D21-4801-AF2B-29DC8D6BF19E}"/>
              </a:ext>
            </a:extLst>
          </p:cNvPr>
          <p:cNvSpPr/>
          <p:nvPr/>
        </p:nvSpPr>
        <p:spPr>
          <a:xfrm>
            <a:off x="3915407" y="2244956"/>
            <a:ext cx="1539080" cy="916572"/>
          </a:xfrm>
          <a:custGeom>
            <a:avLst/>
            <a:gdLst>
              <a:gd name="connsiteX0" fmla="*/ 0 w 1506471"/>
              <a:gd name="connsiteY0" fmla="*/ 655315 h 1310630"/>
              <a:gd name="connsiteX1" fmla="*/ 327658 w 1506471"/>
              <a:gd name="connsiteY1" fmla="*/ 0 h 1310630"/>
              <a:gd name="connsiteX2" fmla="*/ 1178814 w 1506471"/>
              <a:gd name="connsiteY2" fmla="*/ 0 h 1310630"/>
              <a:gd name="connsiteX3" fmla="*/ 1506471 w 1506471"/>
              <a:gd name="connsiteY3" fmla="*/ 655315 h 1310630"/>
              <a:gd name="connsiteX4" fmla="*/ 1178814 w 1506471"/>
              <a:gd name="connsiteY4" fmla="*/ 1310630 h 1310630"/>
              <a:gd name="connsiteX5" fmla="*/ 327658 w 1506471"/>
              <a:gd name="connsiteY5" fmla="*/ 1310630 h 1310630"/>
              <a:gd name="connsiteX6" fmla="*/ 0 w 1506471"/>
              <a:gd name="connsiteY6" fmla="*/ 655315 h 1310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06471" h="1310630">
                <a:moveTo>
                  <a:pt x="753236" y="0"/>
                </a:moveTo>
                <a:lnTo>
                  <a:pt x="1506470" y="285063"/>
                </a:lnTo>
                <a:lnTo>
                  <a:pt x="1506470" y="1025568"/>
                </a:lnTo>
                <a:lnTo>
                  <a:pt x="753236" y="1310630"/>
                </a:lnTo>
                <a:lnTo>
                  <a:pt x="1" y="1025568"/>
                </a:lnTo>
                <a:lnTo>
                  <a:pt x="1" y="285063"/>
                </a:lnTo>
                <a:lnTo>
                  <a:pt x="753236" y="0"/>
                </a:lnTo>
                <a:close/>
              </a:path>
            </a:pathLst>
          </a:custGeom>
        </p:spPr>
        <p:style>
          <a:lnRef idx="2">
            <a:schemeClr val="accent4"/>
          </a:lnRef>
          <a:fillRef idx="1">
            <a:schemeClr val="lt1"/>
          </a:fillRef>
          <a:effectRef idx="0">
            <a:schemeClr val="accent4"/>
          </a:effectRef>
          <a:fontRef idx="minor">
            <a:schemeClr val="dk1"/>
          </a:fontRef>
        </p:style>
        <p:txBody>
          <a:bodyPr spcFirstLastPara="0" vert="horz" wrap="square" lIns="204240" tIns="234759" rIns="204241" bIns="234758" numCol="1" spcCol="1270" anchor="ctr" anchorCtr="0">
            <a:noAutofit/>
          </a:bodyPr>
          <a:lstStyle/>
          <a:p>
            <a:pPr algn="ctr" defTabSz="1600200">
              <a:lnSpc>
                <a:spcPct val="90000"/>
              </a:lnSpc>
              <a:spcBef>
                <a:spcPct val="0"/>
              </a:spcBef>
              <a:spcAft>
                <a:spcPct val="35000"/>
              </a:spcAft>
            </a:pPr>
            <a:r>
              <a:rPr lang="es-ES" sz="3200" b="1" dirty="0"/>
              <a:t>S.N.A.</a:t>
            </a:r>
          </a:p>
        </p:txBody>
      </p:sp>
      <p:sp>
        <p:nvSpPr>
          <p:cNvPr id="15" name="Forma libre: forma 14">
            <a:extLst>
              <a:ext uri="{FF2B5EF4-FFF2-40B4-BE49-F238E27FC236}">
                <a16:creationId xmlns:a16="http://schemas.microsoft.com/office/drawing/2014/main" id="{21B22B80-E628-4EE9-BD56-A225C8368F55}"/>
              </a:ext>
            </a:extLst>
          </p:cNvPr>
          <p:cNvSpPr/>
          <p:nvPr/>
        </p:nvSpPr>
        <p:spPr>
          <a:xfrm>
            <a:off x="2787908" y="4658287"/>
            <a:ext cx="3794078" cy="673702"/>
          </a:xfrm>
          <a:custGeom>
            <a:avLst/>
            <a:gdLst>
              <a:gd name="connsiteX0" fmla="*/ 0 w 1506471"/>
              <a:gd name="connsiteY0" fmla="*/ 655315 h 1310630"/>
              <a:gd name="connsiteX1" fmla="*/ 327658 w 1506471"/>
              <a:gd name="connsiteY1" fmla="*/ 0 h 1310630"/>
              <a:gd name="connsiteX2" fmla="*/ 1178814 w 1506471"/>
              <a:gd name="connsiteY2" fmla="*/ 0 h 1310630"/>
              <a:gd name="connsiteX3" fmla="*/ 1506471 w 1506471"/>
              <a:gd name="connsiteY3" fmla="*/ 655315 h 1310630"/>
              <a:gd name="connsiteX4" fmla="*/ 1178814 w 1506471"/>
              <a:gd name="connsiteY4" fmla="*/ 1310630 h 1310630"/>
              <a:gd name="connsiteX5" fmla="*/ 327658 w 1506471"/>
              <a:gd name="connsiteY5" fmla="*/ 1310630 h 1310630"/>
              <a:gd name="connsiteX6" fmla="*/ 0 w 1506471"/>
              <a:gd name="connsiteY6" fmla="*/ 655315 h 1310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06471" h="1310630">
                <a:moveTo>
                  <a:pt x="753236" y="0"/>
                </a:moveTo>
                <a:lnTo>
                  <a:pt x="1506470" y="285063"/>
                </a:lnTo>
                <a:lnTo>
                  <a:pt x="1506470" y="1025568"/>
                </a:lnTo>
                <a:lnTo>
                  <a:pt x="753236" y="1310630"/>
                </a:lnTo>
                <a:lnTo>
                  <a:pt x="1" y="1025568"/>
                </a:lnTo>
                <a:lnTo>
                  <a:pt x="1" y="285063"/>
                </a:lnTo>
                <a:lnTo>
                  <a:pt x="753236" y="0"/>
                </a:lnTo>
                <a:close/>
              </a:path>
            </a:pathLst>
          </a:custGeom>
        </p:spPr>
        <p:style>
          <a:lnRef idx="2">
            <a:schemeClr val="accent4"/>
          </a:lnRef>
          <a:fillRef idx="1">
            <a:schemeClr val="lt1"/>
          </a:fillRef>
          <a:effectRef idx="0">
            <a:schemeClr val="accent4"/>
          </a:effectRef>
          <a:fontRef idx="minor">
            <a:schemeClr val="dk1"/>
          </a:fontRef>
        </p:style>
        <p:txBody>
          <a:bodyPr spcFirstLastPara="0" vert="horz" wrap="square" lIns="280440" tIns="310959" rIns="280441" bIns="310958" numCol="1" spcCol="1270" anchor="ctr" anchorCtr="0">
            <a:noAutofit/>
          </a:bodyPr>
          <a:lstStyle/>
          <a:p>
            <a:pPr algn="ctr" defTabSz="889000">
              <a:lnSpc>
                <a:spcPct val="90000"/>
              </a:lnSpc>
              <a:spcBef>
                <a:spcPct val="0"/>
              </a:spcBef>
              <a:spcAft>
                <a:spcPct val="35000"/>
              </a:spcAft>
            </a:pPr>
            <a:r>
              <a:rPr lang="es-ES" sz="2400" b="1" dirty="0">
                <a:solidFill>
                  <a:schemeClr val="tx1"/>
                </a:solidFill>
              </a:rPr>
              <a:t>PLATAFORMA DEL S.N.A.</a:t>
            </a:r>
          </a:p>
        </p:txBody>
      </p:sp>
      <p:sp>
        <p:nvSpPr>
          <p:cNvPr id="16" name="Forma libre: forma 15">
            <a:extLst>
              <a:ext uri="{FF2B5EF4-FFF2-40B4-BE49-F238E27FC236}">
                <a16:creationId xmlns:a16="http://schemas.microsoft.com/office/drawing/2014/main" id="{A38C4C39-AE9F-4F3D-B539-A64CF5CF78DB}"/>
              </a:ext>
            </a:extLst>
          </p:cNvPr>
          <p:cNvSpPr/>
          <p:nvPr/>
        </p:nvSpPr>
        <p:spPr>
          <a:xfrm>
            <a:off x="3835763" y="3656366"/>
            <a:ext cx="1705227" cy="485522"/>
          </a:xfrm>
          <a:custGeom>
            <a:avLst/>
            <a:gdLst>
              <a:gd name="connsiteX0" fmla="*/ 0 w 1506471"/>
              <a:gd name="connsiteY0" fmla="*/ 655315 h 1310630"/>
              <a:gd name="connsiteX1" fmla="*/ 327658 w 1506471"/>
              <a:gd name="connsiteY1" fmla="*/ 0 h 1310630"/>
              <a:gd name="connsiteX2" fmla="*/ 1178814 w 1506471"/>
              <a:gd name="connsiteY2" fmla="*/ 0 h 1310630"/>
              <a:gd name="connsiteX3" fmla="*/ 1506471 w 1506471"/>
              <a:gd name="connsiteY3" fmla="*/ 655315 h 1310630"/>
              <a:gd name="connsiteX4" fmla="*/ 1178814 w 1506471"/>
              <a:gd name="connsiteY4" fmla="*/ 1310630 h 1310630"/>
              <a:gd name="connsiteX5" fmla="*/ 327658 w 1506471"/>
              <a:gd name="connsiteY5" fmla="*/ 1310630 h 1310630"/>
              <a:gd name="connsiteX6" fmla="*/ 0 w 1506471"/>
              <a:gd name="connsiteY6" fmla="*/ 655315 h 1310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06471" h="1310630">
                <a:moveTo>
                  <a:pt x="753236" y="0"/>
                </a:moveTo>
                <a:lnTo>
                  <a:pt x="1506470" y="285063"/>
                </a:lnTo>
                <a:lnTo>
                  <a:pt x="1506470" y="1025568"/>
                </a:lnTo>
                <a:lnTo>
                  <a:pt x="753236" y="1310630"/>
                </a:lnTo>
                <a:lnTo>
                  <a:pt x="1" y="1025568"/>
                </a:lnTo>
                <a:lnTo>
                  <a:pt x="1" y="285063"/>
                </a:lnTo>
                <a:lnTo>
                  <a:pt x="753236" y="0"/>
                </a:lnTo>
                <a:close/>
              </a:path>
            </a:pathLst>
          </a:custGeom>
        </p:spPr>
        <p:style>
          <a:lnRef idx="2">
            <a:schemeClr val="accent3"/>
          </a:lnRef>
          <a:fillRef idx="1">
            <a:schemeClr val="lt1"/>
          </a:fillRef>
          <a:effectRef idx="0">
            <a:schemeClr val="accent3"/>
          </a:effectRef>
          <a:fontRef idx="minor">
            <a:schemeClr val="dk1"/>
          </a:fontRef>
        </p:style>
        <p:txBody>
          <a:bodyPr spcFirstLastPara="0" vert="horz" wrap="square" lIns="204240" tIns="234759" rIns="204241" bIns="234758" numCol="1" spcCol="1270" anchor="ctr" anchorCtr="0">
            <a:noAutofit/>
          </a:bodyPr>
          <a:lstStyle/>
          <a:p>
            <a:pPr algn="ctr" defTabSz="1600200">
              <a:lnSpc>
                <a:spcPct val="90000"/>
              </a:lnSpc>
              <a:spcBef>
                <a:spcPct val="0"/>
              </a:spcBef>
              <a:spcAft>
                <a:spcPct val="35000"/>
              </a:spcAft>
            </a:pPr>
            <a:r>
              <a:rPr lang="es-ES" sz="2200" b="1" dirty="0">
                <a:solidFill>
                  <a:schemeClr val="tx1"/>
                </a:solidFill>
              </a:rPr>
              <a:t>SEC. </a:t>
            </a:r>
            <a:r>
              <a:rPr lang="es-ES" sz="2200" b="1" dirty="0" smtClean="0">
                <a:solidFill>
                  <a:schemeClr val="tx1"/>
                </a:solidFill>
              </a:rPr>
              <a:t>EJEC</a:t>
            </a:r>
            <a:endParaRPr lang="es-ES" sz="2200" b="1" dirty="0">
              <a:solidFill>
                <a:schemeClr val="tx1"/>
              </a:solidFill>
            </a:endParaRPr>
          </a:p>
        </p:txBody>
      </p:sp>
      <p:sp>
        <p:nvSpPr>
          <p:cNvPr id="18" name="Rectángulo: esquinas redondeadas 17">
            <a:extLst>
              <a:ext uri="{FF2B5EF4-FFF2-40B4-BE49-F238E27FC236}">
                <a16:creationId xmlns:a16="http://schemas.microsoft.com/office/drawing/2014/main" id="{0F380037-89F7-444D-B702-21900A74603C}"/>
              </a:ext>
            </a:extLst>
          </p:cNvPr>
          <p:cNvSpPr/>
          <p:nvPr/>
        </p:nvSpPr>
        <p:spPr>
          <a:xfrm>
            <a:off x="1135795" y="1086583"/>
            <a:ext cx="1687089" cy="1296766"/>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indent="-342900" algn="just">
              <a:buFont typeface="+mj-lt"/>
              <a:buAutoNum type="arabicPeriod"/>
            </a:pPr>
            <a:r>
              <a:rPr lang="es-MX" dirty="0">
                <a:solidFill>
                  <a:schemeClr val="tx1"/>
                </a:solidFill>
                <a:ea typeface="Times New Roman" panose="02020603050405020304" pitchFamily="18" charset="0"/>
              </a:rPr>
              <a:t>L.G.S.N.A.</a:t>
            </a:r>
          </a:p>
          <a:p>
            <a:pPr marL="360000" indent="-342900" algn="just">
              <a:buFont typeface="+mj-lt"/>
              <a:buAutoNum type="arabicPeriod"/>
            </a:pPr>
            <a:r>
              <a:rPr lang="es-MX" dirty="0">
                <a:solidFill>
                  <a:schemeClr val="tx1"/>
                </a:solidFill>
                <a:ea typeface="Times New Roman" panose="02020603050405020304" pitchFamily="18" charset="0"/>
              </a:rPr>
              <a:t>L.G.R.A</a:t>
            </a:r>
          </a:p>
          <a:p>
            <a:pPr marL="360000" indent="-342900" algn="just">
              <a:buFont typeface="+mj-lt"/>
              <a:buAutoNum type="arabicPeriod"/>
            </a:pPr>
            <a:r>
              <a:rPr lang="es-MX" dirty="0">
                <a:solidFill>
                  <a:schemeClr val="tx1"/>
                </a:solidFill>
                <a:ea typeface="Times New Roman" panose="02020603050405020304" pitchFamily="18" charset="0"/>
              </a:rPr>
              <a:t>L.O.T.F.J.A.</a:t>
            </a:r>
          </a:p>
          <a:p>
            <a:pPr marL="360000" indent="-342900" algn="just">
              <a:buFont typeface="+mj-lt"/>
              <a:buAutoNum type="arabicPeriod"/>
            </a:pPr>
            <a:r>
              <a:rPr lang="es-MX" dirty="0">
                <a:solidFill>
                  <a:schemeClr val="tx1"/>
                </a:solidFill>
                <a:ea typeface="Calibri" panose="020F0502020204030204" pitchFamily="34" charset="0"/>
              </a:rPr>
              <a:t>L.F.R.C.F.</a:t>
            </a:r>
            <a:endParaRPr lang="es-MX" dirty="0">
              <a:solidFill>
                <a:schemeClr val="tx1"/>
              </a:solidFill>
            </a:endParaRPr>
          </a:p>
        </p:txBody>
      </p:sp>
      <p:sp>
        <p:nvSpPr>
          <p:cNvPr id="19" name="Rectángulo 18">
            <a:extLst>
              <a:ext uri="{FF2B5EF4-FFF2-40B4-BE49-F238E27FC236}">
                <a16:creationId xmlns:a16="http://schemas.microsoft.com/office/drawing/2014/main" id="{EAB16B0E-C327-4A90-86D1-C46B6A4D1641}"/>
              </a:ext>
            </a:extLst>
          </p:cNvPr>
          <p:cNvSpPr/>
          <p:nvPr/>
        </p:nvSpPr>
        <p:spPr>
          <a:xfrm>
            <a:off x="47421" y="1336826"/>
            <a:ext cx="1133387" cy="707886"/>
          </a:xfrm>
          <a:prstGeom prst="rect">
            <a:avLst/>
          </a:prstGeom>
        </p:spPr>
        <p:txBody>
          <a:bodyPr wrap="none">
            <a:spAutoFit/>
          </a:bodyPr>
          <a:lstStyle/>
          <a:p>
            <a:r>
              <a:rPr lang="es-MX" sz="2000" b="1" dirty="0">
                <a:ea typeface="Times New Roman" panose="02020603050405020304" pitchFamily="18" charset="0"/>
              </a:rPr>
              <a:t>Creación</a:t>
            </a:r>
          </a:p>
          <a:p>
            <a:pPr algn="ctr"/>
            <a:r>
              <a:rPr lang="es-MX" sz="2000" b="1" dirty="0">
                <a:ea typeface="Times New Roman" panose="02020603050405020304" pitchFamily="18" charset="0"/>
              </a:rPr>
              <a:t>4 Leyes</a:t>
            </a:r>
            <a:endParaRPr lang="es-MX" sz="2000" dirty="0"/>
          </a:p>
        </p:txBody>
      </p:sp>
      <p:sp>
        <p:nvSpPr>
          <p:cNvPr id="20" name="Rectángulo 19">
            <a:extLst>
              <a:ext uri="{FF2B5EF4-FFF2-40B4-BE49-F238E27FC236}">
                <a16:creationId xmlns:a16="http://schemas.microsoft.com/office/drawing/2014/main" id="{0665119F-4268-45F0-8B0B-8474AD565860}"/>
              </a:ext>
            </a:extLst>
          </p:cNvPr>
          <p:cNvSpPr/>
          <p:nvPr/>
        </p:nvSpPr>
        <p:spPr>
          <a:xfrm>
            <a:off x="185119" y="2958079"/>
            <a:ext cx="1569789" cy="707886"/>
          </a:xfrm>
          <a:prstGeom prst="rect">
            <a:avLst/>
          </a:prstGeom>
        </p:spPr>
        <p:txBody>
          <a:bodyPr wrap="none">
            <a:spAutoFit/>
          </a:bodyPr>
          <a:lstStyle/>
          <a:p>
            <a:pPr algn="ctr"/>
            <a:r>
              <a:rPr lang="es-MX" sz="2000" b="1" dirty="0">
                <a:ea typeface="Times New Roman" panose="02020603050405020304" pitchFamily="18" charset="0"/>
              </a:rPr>
              <a:t>Modificación</a:t>
            </a:r>
          </a:p>
          <a:p>
            <a:pPr algn="ctr"/>
            <a:r>
              <a:rPr lang="es-MX" sz="2000" b="1" dirty="0">
                <a:ea typeface="Times New Roman" panose="02020603050405020304" pitchFamily="18" charset="0"/>
              </a:rPr>
              <a:t>3 Leyes</a:t>
            </a:r>
            <a:endParaRPr lang="es-MX" sz="2000" dirty="0"/>
          </a:p>
        </p:txBody>
      </p:sp>
      <p:sp>
        <p:nvSpPr>
          <p:cNvPr id="21" name="Rectángulo: esquinas redondeadas 20">
            <a:extLst>
              <a:ext uri="{FF2B5EF4-FFF2-40B4-BE49-F238E27FC236}">
                <a16:creationId xmlns:a16="http://schemas.microsoft.com/office/drawing/2014/main" id="{FC4DD512-7BEE-4E42-8D8E-3FC39246D684}"/>
              </a:ext>
            </a:extLst>
          </p:cNvPr>
          <p:cNvSpPr/>
          <p:nvPr/>
        </p:nvSpPr>
        <p:spPr>
          <a:xfrm>
            <a:off x="1727925" y="2614481"/>
            <a:ext cx="1615762" cy="1480909"/>
          </a:xfrm>
          <a:prstGeom prst="roundRect">
            <a:avLst/>
          </a:prstGeom>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indent="-342900" algn="just">
              <a:buFont typeface="+mj-lt"/>
              <a:buAutoNum type="arabicPeriod"/>
            </a:pPr>
            <a:r>
              <a:rPr lang="es-MX" dirty="0">
                <a:ea typeface="Calibri" panose="020F0502020204030204" pitchFamily="34" charset="0"/>
              </a:rPr>
              <a:t>L.O.A.P.F.</a:t>
            </a:r>
          </a:p>
          <a:p>
            <a:pPr marL="360000" indent="-342900" algn="just">
              <a:buFont typeface="+mj-lt"/>
              <a:buAutoNum type="arabicPeriod"/>
            </a:pPr>
            <a:r>
              <a:rPr lang="es-MX" dirty="0">
                <a:ea typeface="Calibri" panose="020F0502020204030204" pitchFamily="34" charset="0"/>
              </a:rPr>
              <a:t>L.O.P.G.R.</a:t>
            </a:r>
            <a:r>
              <a:rPr lang="es-MX" dirty="0">
                <a:ea typeface="Times New Roman" panose="02020603050405020304" pitchFamily="18" charset="0"/>
              </a:rPr>
              <a:t> </a:t>
            </a:r>
          </a:p>
          <a:p>
            <a:pPr marL="360000" indent="-342900" algn="just">
              <a:buFont typeface="+mj-lt"/>
              <a:buAutoNum type="arabicPeriod"/>
            </a:pPr>
            <a:r>
              <a:rPr lang="es-MX" dirty="0">
                <a:ea typeface="Times New Roman" panose="02020603050405020304" pitchFamily="18" charset="0"/>
              </a:rPr>
              <a:t>C.P.F.</a:t>
            </a:r>
            <a:endParaRPr lang="es-MX" dirty="0">
              <a:solidFill>
                <a:schemeClr val="tx1"/>
              </a:solidFill>
            </a:endParaRPr>
          </a:p>
        </p:txBody>
      </p:sp>
      <p:sp>
        <p:nvSpPr>
          <p:cNvPr id="22" name="Rectángulo 21">
            <a:extLst>
              <a:ext uri="{FF2B5EF4-FFF2-40B4-BE49-F238E27FC236}">
                <a16:creationId xmlns:a16="http://schemas.microsoft.com/office/drawing/2014/main" id="{6164D3C8-BF7F-43BE-9505-B4293EF1B3D0}"/>
              </a:ext>
            </a:extLst>
          </p:cNvPr>
          <p:cNvSpPr/>
          <p:nvPr/>
        </p:nvSpPr>
        <p:spPr>
          <a:xfrm>
            <a:off x="3734462" y="388174"/>
            <a:ext cx="1920735" cy="954107"/>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gn="ctr"/>
            <a:r>
              <a:rPr lang="es-MX" sz="2800" b="1" dirty="0">
                <a:ea typeface="Times New Roman" panose="02020603050405020304" pitchFamily="18" charset="0"/>
              </a:rPr>
              <a:t>ART. 113</a:t>
            </a:r>
          </a:p>
          <a:p>
            <a:pPr algn="ctr"/>
            <a:r>
              <a:rPr lang="es-MX" sz="2800" b="1" dirty="0">
                <a:ea typeface="Times New Roman" panose="02020603050405020304" pitchFamily="18" charset="0"/>
              </a:rPr>
              <a:t>C.P.E.U.M.</a:t>
            </a:r>
            <a:endParaRPr lang="es-MX" sz="2800" dirty="0"/>
          </a:p>
        </p:txBody>
      </p:sp>
      <p:sp>
        <p:nvSpPr>
          <p:cNvPr id="23" name="Rectángulo 22">
            <a:extLst>
              <a:ext uri="{FF2B5EF4-FFF2-40B4-BE49-F238E27FC236}">
                <a16:creationId xmlns:a16="http://schemas.microsoft.com/office/drawing/2014/main" id="{ABEAF244-1953-4C00-96E1-EA1AB44ABD62}"/>
              </a:ext>
            </a:extLst>
          </p:cNvPr>
          <p:cNvSpPr/>
          <p:nvPr/>
        </p:nvSpPr>
        <p:spPr>
          <a:xfrm>
            <a:off x="5995821" y="1125960"/>
            <a:ext cx="1516825" cy="707886"/>
          </a:xfrm>
          <a:prstGeom prst="rect">
            <a:avLst/>
          </a:prstGeom>
        </p:spPr>
        <p:txBody>
          <a:bodyPr wrap="none">
            <a:spAutoFit/>
          </a:bodyPr>
          <a:lstStyle/>
          <a:p>
            <a:pPr algn="ctr"/>
            <a:r>
              <a:rPr lang="es-MX" sz="2000" b="1" dirty="0">
                <a:ea typeface="Times New Roman" panose="02020603050405020304" pitchFamily="18" charset="0"/>
              </a:rPr>
              <a:t>Comité</a:t>
            </a:r>
          </a:p>
          <a:p>
            <a:pPr algn="ctr"/>
            <a:r>
              <a:rPr lang="es-MX" sz="2000" b="1" dirty="0">
                <a:ea typeface="Times New Roman" panose="02020603050405020304" pitchFamily="18" charset="0"/>
              </a:rPr>
              <a:t>Coordinador</a:t>
            </a:r>
          </a:p>
        </p:txBody>
      </p:sp>
      <p:sp>
        <p:nvSpPr>
          <p:cNvPr id="24" name="Rectángulo: esquinas redondeadas 23">
            <a:extLst>
              <a:ext uri="{FF2B5EF4-FFF2-40B4-BE49-F238E27FC236}">
                <a16:creationId xmlns:a16="http://schemas.microsoft.com/office/drawing/2014/main" id="{B3C7EE04-5AD1-4470-BA9B-7A120FEA9810}"/>
              </a:ext>
            </a:extLst>
          </p:cNvPr>
          <p:cNvSpPr/>
          <p:nvPr/>
        </p:nvSpPr>
        <p:spPr>
          <a:xfrm>
            <a:off x="7637897" y="391066"/>
            <a:ext cx="1341993" cy="2203263"/>
          </a:xfrm>
          <a:prstGeom prst="round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60000" indent="-342900" algn="just">
              <a:buFont typeface="+mj-lt"/>
              <a:buAutoNum type="arabicPeriod"/>
            </a:pPr>
            <a:r>
              <a:rPr lang="es-MX" dirty="0">
                <a:ea typeface="Calibri" panose="020F0502020204030204" pitchFamily="34" charset="0"/>
              </a:rPr>
              <a:t>A.S.F.</a:t>
            </a:r>
          </a:p>
          <a:p>
            <a:pPr marL="360000" indent="-342900" algn="just">
              <a:buFont typeface="+mj-lt"/>
              <a:buAutoNum type="arabicPeriod"/>
            </a:pPr>
            <a:r>
              <a:rPr lang="es-MX" dirty="0">
                <a:ea typeface="Calibri" panose="020F0502020204030204" pitchFamily="34" charset="0"/>
              </a:rPr>
              <a:t>S.F.P.</a:t>
            </a:r>
          </a:p>
          <a:p>
            <a:pPr marL="360000" indent="-342900" algn="just">
              <a:buFont typeface="+mj-lt"/>
              <a:buAutoNum type="arabicPeriod"/>
            </a:pPr>
            <a:r>
              <a:rPr lang="es-MX" dirty="0" err="1">
                <a:ea typeface="Calibri" panose="020F0502020204030204" pitchFamily="34" charset="0"/>
              </a:rPr>
              <a:t>F.Ant</a:t>
            </a:r>
            <a:r>
              <a:rPr lang="es-MX" dirty="0">
                <a:ea typeface="Calibri" panose="020F0502020204030204" pitchFamily="34" charset="0"/>
              </a:rPr>
              <a:t>. </a:t>
            </a:r>
          </a:p>
          <a:p>
            <a:pPr marL="360000" indent="-342900" algn="just">
              <a:buFont typeface="+mj-lt"/>
              <a:buAutoNum type="arabicPeriod"/>
            </a:pPr>
            <a:r>
              <a:rPr lang="es-MX" dirty="0">
                <a:ea typeface="Times New Roman" panose="02020603050405020304" pitchFamily="18" charset="0"/>
              </a:rPr>
              <a:t>T.F.J.A.</a:t>
            </a:r>
          </a:p>
          <a:p>
            <a:pPr marL="360000" indent="-342900" algn="just">
              <a:buFont typeface="+mj-lt"/>
              <a:buAutoNum type="arabicPeriod"/>
            </a:pPr>
            <a:r>
              <a:rPr lang="es-MX" dirty="0">
                <a:ea typeface="Times New Roman" panose="02020603050405020304" pitchFamily="18" charset="0"/>
              </a:rPr>
              <a:t>I.N.A.I.</a:t>
            </a:r>
          </a:p>
          <a:p>
            <a:pPr marL="360000" indent="-342900" algn="just">
              <a:buFont typeface="+mj-lt"/>
              <a:buAutoNum type="arabicPeriod"/>
            </a:pPr>
            <a:r>
              <a:rPr lang="es-MX" dirty="0">
                <a:ea typeface="Times New Roman" panose="02020603050405020304" pitchFamily="18" charset="0"/>
              </a:rPr>
              <a:t>C.J.F.</a:t>
            </a:r>
          </a:p>
          <a:p>
            <a:pPr marL="360000" indent="-342900" algn="just">
              <a:buFont typeface="+mj-lt"/>
              <a:buAutoNum type="arabicPeriod"/>
            </a:pPr>
            <a:r>
              <a:rPr lang="es-MX" dirty="0">
                <a:solidFill>
                  <a:schemeClr val="tx1"/>
                </a:solidFill>
              </a:rPr>
              <a:t>C.P.C.</a:t>
            </a:r>
          </a:p>
        </p:txBody>
      </p:sp>
      <p:sp>
        <p:nvSpPr>
          <p:cNvPr id="26" name="Rectángulo: esquinas redondeadas 25">
            <a:extLst>
              <a:ext uri="{FF2B5EF4-FFF2-40B4-BE49-F238E27FC236}">
                <a16:creationId xmlns:a16="http://schemas.microsoft.com/office/drawing/2014/main" id="{393554CC-5E62-467E-A416-8A67D3D05A4A}"/>
              </a:ext>
            </a:extLst>
          </p:cNvPr>
          <p:cNvSpPr/>
          <p:nvPr/>
        </p:nvSpPr>
        <p:spPr>
          <a:xfrm>
            <a:off x="790402" y="4707257"/>
            <a:ext cx="1299617" cy="57576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MX" b="1" dirty="0">
                <a:solidFill>
                  <a:schemeClr val="tx1"/>
                </a:solidFill>
              </a:rPr>
              <a:t>3 de 3</a:t>
            </a:r>
          </a:p>
        </p:txBody>
      </p:sp>
      <p:sp>
        <p:nvSpPr>
          <p:cNvPr id="28" name="Rectángulo: esquinas redondeadas 27">
            <a:extLst>
              <a:ext uri="{FF2B5EF4-FFF2-40B4-BE49-F238E27FC236}">
                <a16:creationId xmlns:a16="http://schemas.microsoft.com/office/drawing/2014/main" id="{0679C19A-6EFC-4956-BD70-523191347269}"/>
              </a:ext>
            </a:extLst>
          </p:cNvPr>
          <p:cNvSpPr/>
          <p:nvPr/>
        </p:nvSpPr>
        <p:spPr>
          <a:xfrm>
            <a:off x="1160550" y="5945614"/>
            <a:ext cx="7048792" cy="691557"/>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MX" sz="2400" b="1" dirty="0">
                <a:solidFill>
                  <a:schemeClr val="tx1"/>
                </a:solidFill>
              </a:rPr>
              <a:t>32</a:t>
            </a:r>
          </a:p>
          <a:p>
            <a:pPr algn="ctr"/>
            <a:r>
              <a:rPr lang="es-MX" sz="2400" b="1" dirty="0">
                <a:solidFill>
                  <a:schemeClr val="tx1"/>
                </a:solidFill>
              </a:rPr>
              <a:t>SISTEMA ESTATAL DE COMBATE A LA CORRUPCIÓN</a:t>
            </a:r>
          </a:p>
        </p:txBody>
      </p:sp>
      <p:cxnSp>
        <p:nvCxnSpPr>
          <p:cNvPr id="32" name="Conector recto de flecha 31">
            <a:extLst>
              <a:ext uri="{FF2B5EF4-FFF2-40B4-BE49-F238E27FC236}">
                <a16:creationId xmlns:a16="http://schemas.microsoft.com/office/drawing/2014/main" id="{BCC4E210-DF41-4E65-87E0-81F01251E2BE}"/>
              </a:ext>
            </a:extLst>
          </p:cNvPr>
          <p:cNvCxnSpPr>
            <a:cxnSpLocks/>
          </p:cNvCxnSpPr>
          <p:nvPr/>
        </p:nvCxnSpPr>
        <p:spPr>
          <a:xfrm>
            <a:off x="4684946" y="3161528"/>
            <a:ext cx="9884" cy="494838"/>
          </a:xfrm>
          <a:prstGeom prst="straightConnector1">
            <a:avLst/>
          </a:prstGeom>
          <a:ln>
            <a:tailEnd type="triangle"/>
          </a:ln>
        </p:spPr>
        <p:style>
          <a:lnRef idx="1">
            <a:schemeClr val="accent3"/>
          </a:lnRef>
          <a:fillRef idx="0">
            <a:schemeClr val="accent3"/>
          </a:fillRef>
          <a:effectRef idx="0">
            <a:schemeClr val="accent3"/>
          </a:effectRef>
          <a:fontRef idx="minor">
            <a:schemeClr val="tx1"/>
          </a:fontRef>
        </p:style>
      </p:cxnSp>
      <p:cxnSp>
        <p:nvCxnSpPr>
          <p:cNvPr id="36" name="Conector recto de flecha 35">
            <a:extLst>
              <a:ext uri="{FF2B5EF4-FFF2-40B4-BE49-F238E27FC236}">
                <a16:creationId xmlns:a16="http://schemas.microsoft.com/office/drawing/2014/main" id="{A9AB5E89-3F79-4682-BF42-2525416E57C0}"/>
              </a:ext>
            </a:extLst>
          </p:cNvPr>
          <p:cNvCxnSpPr>
            <a:cxnSpLocks/>
          </p:cNvCxnSpPr>
          <p:nvPr/>
        </p:nvCxnSpPr>
        <p:spPr>
          <a:xfrm>
            <a:off x="4694830" y="5391188"/>
            <a:ext cx="0" cy="4572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 name="Conector recto de flecha 38">
            <a:extLst>
              <a:ext uri="{FF2B5EF4-FFF2-40B4-BE49-F238E27FC236}">
                <a16:creationId xmlns:a16="http://schemas.microsoft.com/office/drawing/2014/main" id="{E3F44999-A1B0-4D23-B68B-FF30CDD4DAA4}"/>
              </a:ext>
            </a:extLst>
          </p:cNvPr>
          <p:cNvCxnSpPr>
            <a:cxnSpLocks/>
          </p:cNvCxnSpPr>
          <p:nvPr/>
        </p:nvCxnSpPr>
        <p:spPr>
          <a:xfrm>
            <a:off x="2081887" y="4995137"/>
            <a:ext cx="706021" cy="0"/>
          </a:xfrm>
          <a:prstGeom prst="straightConnector1">
            <a:avLst/>
          </a:prstGeom>
          <a:ln>
            <a:tailEnd type="triangle"/>
          </a:ln>
        </p:spPr>
        <p:style>
          <a:lnRef idx="1">
            <a:schemeClr val="accent3"/>
          </a:lnRef>
          <a:fillRef idx="0">
            <a:schemeClr val="accent3"/>
          </a:fillRef>
          <a:effectRef idx="0">
            <a:schemeClr val="accent3"/>
          </a:effectRef>
          <a:fontRef idx="minor">
            <a:schemeClr val="tx1"/>
          </a:fontRef>
        </p:style>
      </p:cxnSp>
      <p:cxnSp>
        <p:nvCxnSpPr>
          <p:cNvPr id="48" name="Conector: angular 47">
            <a:extLst>
              <a:ext uri="{FF2B5EF4-FFF2-40B4-BE49-F238E27FC236}">
                <a16:creationId xmlns:a16="http://schemas.microsoft.com/office/drawing/2014/main" id="{3321CE77-F7EE-4CD2-8501-1A86F61761E1}"/>
              </a:ext>
            </a:extLst>
          </p:cNvPr>
          <p:cNvCxnSpPr>
            <a:cxnSpLocks/>
            <a:endCxn id="18" idx="3"/>
          </p:cNvCxnSpPr>
          <p:nvPr/>
        </p:nvCxnSpPr>
        <p:spPr>
          <a:xfrm rot="10800000">
            <a:off x="2822884" y="1734966"/>
            <a:ext cx="1088374" cy="756492"/>
          </a:xfrm>
          <a:prstGeom prst="bentConnector3">
            <a:avLst>
              <a:gd name="adj1" fmla="val 4122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Conector: angular 55">
            <a:extLst>
              <a:ext uri="{FF2B5EF4-FFF2-40B4-BE49-F238E27FC236}">
                <a16:creationId xmlns:a16="http://schemas.microsoft.com/office/drawing/2014/main" id="{34E6D17A-993F-41EF-8F5B-604FD8CE3E5F}"/>
              </a:ext>
            </a:extLst>
          </p:cNvPr>
          <p:cNvCxnSpPr>
            <a:cxnSpLocks/>
            <a:endCxn id="21" idx="3"/>
          </p:cNvCxnSpPr>
          <p:nvPr/>
        </p:nvCxnSpPr>
        <p:spPr>
          <a:xfrm rot="10800000" flipV="1">
            <a:off x="3343688" y="2899828"/>
            <a:ext cx="558749" cy="45510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ector recto de flecha 59">
            <a:extLst>
              <a:ext uri="{FF2B5EF4-FFF2-40B4-BE49-F238E27FC236}">
                <a16:creationId xmlns:a16="http://schemas.microsoft.com/office/drawing/2014/main" id="{B8257984-6F54-4AB1-91B7-76261D26EEE1}"/>
              </a:ext>
            </a:extLst>
          </p:cNvPr>
          <p:cNvCxnSpPr>
            <a:cxnSpLocks/>
          </p:cNvCxnSpPr>
          <p:nvPr/>
        </p:nvCxnSpPr>
        <p:spPr>
          <a:xfrm>
            <a:off x="4675062" y="4146542"/>
            <a:ext cx="9884" cy="494838"/>
          </a:xfrm>
          <a:prstGeom prst="straightConnector1">
            <a:avLst/>
          </a:prstGeom>
          <a:ln>
            <a:tailEnd type="triangle"/>
          </a:ln>
        </p:spPr>
        <p:style>
          <a:lnRef idx="1">
            <a:schemeClr val="accent3"/>
          </a:lnRef>
          <a:fillRef idx="0">
            <a:schemeClr val="accent3"/>
          </a:fillRef>
          <a:effectRef idx="0">
            <a:schemeClr val="accent3"/>
          </a:effectRef>
          <a:fontRef idx="minor">
            <a:schemeClr val="tx1"/>
          </a:fontRef>
        </p:style>
      </p:cxnSp>
      <p:sp>
        <p:nvSpPr>
          <p:cNvPr id="2" name="Marcador de número de diapositiva 1">
            <a:extLst>
              <a:ext uri="{FF2B5EF4-FFF2-40B4-BE49-F238E27FC236}">
                <a16:creationId xmlns:a16="http://schemas.microsoft.com/office/drawing/2014/main" id="{A840B92A-5B5A-48B9-946A-5BBC77821BEA}"/>
              </a:ext>
            </a:extLst>
          </p:cNvPr>
          <p:cNvSpPr>
            <a:spLocks noGrp="1"/>
          </p:cNvSpPr>
          <p:nvPr>
            <p:ph type="sldNum" sz="quarter" idx="12"/>
          </p:nvPr>
        </p:nvSpPr>
        <p:spPr/>
        <p:txBody>
          <a:bodyPr/>
          <a:lstStyle/>
          <a:p>
            <a:fld id="{B5C210FE-F6ED-4AEA-9A0A-76ED59BA03FD}" type="slidenum">
              <a:rPr lang="es-MX" smtClean="0"/>
              <a:t>4</a:t>
            </a:fld>
            <a:endParaRPr lang="es-MX"/>
          </a:p>
        </p:txBody>
      </p:sp>
      <p:sp>
        <p:nvSpPr>
          <p:cNvPr id="27" name="Rectángulo: esquinas redondeadas 26">
            <a:extLst>
              <a:ext uri="{FF2B5EF4-FFF2-40B4-BE49-F238E27FC236}">
                <a16:creationId xmlns:a16="http://schemas.microsoft.com/office/drawing/2014/main" id="{C13EEEA8-C2C1-4D69-9CE8-A680A08BEDB0}"/>
              </a:ext>
            </a:extLst>
          </p:cNvPr>
          <p:cNvSpPr/>
          <p:nvPr/>
        </p:nvSpPr>
        <p:spPr>
          <a:xfrm>
            <a:off x="7630277" y="2738026"/>
            <a:ext cx="1341993" cy="616911"/>
          </a:xfrm>
          <a:prstGeom prst="round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00" algn="ctr"/>
            <a:r>
              <a:rPr lang="es-MX" dirty="0">
                <a:solidFill>
                  <a:schemeClr val="tx1"/>
                </a:solidFill>
              </a:rPr>
              <a:t>C.P.C.</a:t>
            </a:r>
          </a:p>
        </p:txBody>
      </p:sp>
      <p:sp>
        <p:nvSpPr>
          <p:cNvPr id="29" name="Rectángulo: esquinas redondeadas 28">
            <a:extLst>
              <a:ext uri="{FF2B5EF4-FFF2-40B4-BE49-F238E27FC236}">
                <a16:creationId xmlns:a16="http://schemas.microsoft.com/office/drawing/2014/main" id="{12A46133-1ABC-45A1-B58B-9206814099A7}"/>
              </a:ext>
            </a:extLst>
          </p:cNvPr>
          <p:cNvSpPr/>
          <p:nvPr/>
        </p:nvSpPr>
        <p:spPr>
          <a:xfrm>
            <a:off x="7530825" y="3448934"/>
            <a:ext cx="1539079" cy="707886"/>
          </a:xfrm>
          <a:prstGeom prst="round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00" algn="ctr"/>
            <a:r>
              <a:rPr lang="es-MX" dirty="0">
                <a:ea typeface="Calibri" panose="020F0502020204030204" pitchFamily="34" charset="0"/>
              </a:rPr>
              <a:t>C.R.S.N.F.</a:t>
            </a:r>
          </a:p>
        </p:txBody>
      </p:sp>
      <p:sp>
        <p:nvSpPr>
          <p:cNvPr id="30" name="Rectángulo: esquinas redondeadas 29">
            <a:extLst>
              <a:ext uri="{FF2B5EF4-FFF2-40B4-BE49-F238E27FC236}">
                <a16:creationId xmlns:a16="http://schemas.microsoft.com/office/drawing/2014/main" id="{8074BCDF-F84A-47EF-B278-6E1CD6C66486}"/>
              </a:ext>
            </a:extLst>
          </p:cNvPr>
          <p:cNvSpPr/>
          <p:nvPr/>
        </p:nvSpPr>
        <p:spPr>
          <a:xfrm>
            <a:off x="7537516" y="4207869"/>
            <a:ext cx="1539079" cy="707886"/>
          </a:xfrm>
          <a:prstGeom prst="roundRect">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00" algn="ctr"/>
            <a:r>
              <a:rPr lang="es-MX" dirty="0">
                <a:ea typeface="Calibri" panose="020F0502020204030204" pitchFamily="34" charset="0"/>
              </a:rPr>
              <a:t>SISTEMAS LOCALES</a:t>
            </a:r>
          </a:p>
        </p:txBody>
      </p:sp>
      <p:cxnSp>
        <p:nvCxnSpPr>
          <p:cNvPr id="5" name="Conector: angular 4">
            <a:extLst>
              <a:ext uri="{FF2B5EF4-FFF2-40B4-BE49-F238E27FC236}">
                <a16:creationId xmlns:a16="http://schemas.microsoft.com/office/drawing/2014/main" id="{B738D3FD-599E-4A12-A113-4BC7E9F4A58F}"/>
              </a:ext>
            </a:extLst>
          </p:cNvPr>
          <p:cNvCxnSpPr>
            <a:stCxn id="14" idx="3"/>
            <a:endCxn id="23" idx="1"/>
          </p:cNvCxnSpPr>
          <p:nvPr/>
        </p:nvCxnSpPr>
        <p:spPr>
          <a:xfrm flipV="1">
            <a:off x="5454487" y="1479903"/>
            <a:ext cx="541334" cy="1223339"/>
          </a:xfrm>
          <a:prstGeom prst="bentConnector3">
            <a:avLst>
              <a:gd name="adj1" fmla="val 72032"/>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7" name="Conector: angular 6">
            <a:extLst>
              <a:ext uri="{FF2B5EF4-FFF2-40B4-BE49-F238E27FC236}">
                <a16:creationId xmlns:a16="http://schemas.microsoft.com/office/drawing/2014/main" id="{FBDBA604-E9E8-4719-B8F7-BD2E7414EFCC}"/>
              </a:ext>
            </a:extLst>
          </p:cNvPr>
          <p:cNvCxnSpPr>
            <a:stCxn id="14" idx="3"/>
            <a:endCxn id="27" idx="1"/>
          </p:cNvCxnSpPr>
          <p:nvPr/>
        </p:nvCxnSpPr>
        <p:spPr>
          <a:xfrm>
            <a:off x="5454487" y="2703242"/>
            <a:ext cx="2175790" cy="343240"/>
          </a:xfrm>
          <a:prstGeom prst="bentConnector3">
            <a:avLst>
              <a:gd name="adj1" fmla="val 17719"/>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1" name="Conector: angular 10">
            <a:extLst>
              <a:ext uri="{FF2B5EF4-FFF2-40B4-BE49-F238E27FC236}">
                <a16:creationId xmlns:a16="http://schemas.microsoft.com/office/drawing/2014/main" id="{F1602AB3-21A8-443D-AAFA-889EF023D238}"/>
              </a:ext>
            </a:extLst>
          </p:cNvPr>
          <p:cNvCxnSpPr>
            <a:stCxn id="14" idx="3"/>
            <a:endCxn id="29" idx="1"/>
          </p:cNvCxnSpPr>
          <p:nvPr/>
        </p:nvCxnSpPr>
        <p:spPr>
          <a:xfrm>
            <a:off x="5454487" y="2703242"/>
            <a:ext cx="2076338" cy="1099635"/>
          </a:xfrm>
          <a:prstGeom prst="bentConnector3">
            <a:avLst>
              <a:gd name="adj1" fmla="val 18726"/>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7" name="Conector: angular 16">
            <a:extLst>
              <a:ext uri="{FF2B5EF4-FFF2-40B4-BE49-F238E27FC236}">
                <a16:creationId xmlns:a16="http://schemas.microsoft.com/office/drawing/2014/main" id="{E76E2CEC-C408-45C5-8A90-DB4BD497E168}"/>
              </a:ext>
            </a:extLst>
          </p:cNvPr>
          <p:cNvCxnSpPr>
            <a:cxnSpLocks/>
            <a:stCxn id="14" idx="3"/>
            <a:endCxn id="30" idx="1"/>
          </p:cNvCxnSpPr>
          <p:nvPr/>
        </p:nvCxnSpPr>
        <p:spPr>
          <a:xfrm>
            <a:off x="5454487" y="2703242"/>
            <a:ext cx="2083029" cy="1858570"/>
          </a:xfrm>
          <a:prstGeom prst="bentConnector3">
            <a:avLst>
              <a:gd name="adj1" fmla="val 18826"/>
            </a:avLst>
          </a:prstGeom>
          <a:ln>
            <a:tailEnd type="triangle"/>
          </a:ln>
        </p:spPr>
        <p:style>
          <a:lnRef idx="1">
            <a:schemeClr val="accent2"/>
          </a:lnRef>
          <a:fillRef idx="0">
            <a:schemeClr val="accent2"/>
          </a:fillRef>
          <a:effectRef idx="0">
            <a:schemeClr val="accent2"/>
          </a:effectRef>
          <a:fontRef idx="minor">
            <a:schemeClr val="tx1"/>
          </a:fontRef>
        </p:style>
      </p:cxnSp>
      <p:pic>
        <p:nvPicPr>
          <p:cNvPr id="33" name="Picture 8" descr="Imagen relacionada">
            <a:extLst>
              <a:ext uri="{FF2B5EF4-FFF2-40B4-BE49-F238E27FC236}">
                <a16:creationId xmlns:a16="http://schemas.microsoft.com/office/drawing/2014/main" id="{8EFC48CF-E5AB-4442-9FBD-9072CB897DD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42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1464D341-0376-4DB6-A799-69934784890C}"/>
              </a:ext>
            </a:extLst>
          </p:cNvPr>
          <p:cNvSpPr/>
          <p:nvPr/>
        </p:nvSpPr>
        <p:spPr>
          <a:xfrm>
            <a:off x="523460" y="899204"/>
            <a:ext cx="8024191" cy="5509200"/>
          </a:xfrm>
          <a:prstGeom prst="rect">
            <a:avLst/>
          </a:prstGeom>
        </p:spPr>
        <p:txBody>
          <a:bodyPr wrap="square">
            <a:spAutoFit/>
          </a:bodyPr>
          <a:lstStyle/>
          <a:p>
            <a:pPr algn="ctr"/>
            <a:r>
              <a:rPr lang="es-MX" sz="3200" b="1" dirty="0"/>
              <a:t>LEY GENERAL DE RESPONSABILIDADES ADMINISTRATIVAS</a:t>
            </a:r>
          </a:p>
          <a:p>
            <a:pPr algn="just"/>
            <a:endParaRPr lang="es-MX" sz="3200" dirty="0"/>
          </a:p>
          <a:p>
            <a:pPr algn="just"/>
            <a:r>
              <a:rPr lang="es-MX" sz="3200" dirty="0"/>
              <a:t>Artículo 3, fracción XXV</a:t>
            </a:r>
          </a:p>
          <a:p>
            <a:pPr algn="just"/>
            <a:endParaRPr lang="es-MX" sz="3200" dirty="0"/>
          </a:p>
          <a:p>
            <a:pPr algn="just"/>
            <a:r>
              <a:rPr lang="es-MX" sz="3200" dirty="0"/>
              <a:t>“Servidores Públicos: Las personas que desempeñan un empleo, cargo o comisión en los entes públicos, en el ámbito federal y local, conforme a lo dispuesto en el artículo 108 de la Constitución Política de los Estados Unidos Mexicanos”</a:t>
            </a:r>
          </a:p>
        </p:txBody>
      </p:sp>
      <p:pic>
        <p:nvPicPr>
          <p:cNvPr id="4" name="Picture 8" descr="Imagen relacionada">
            <a:extLst>
              <a:ext uri="{FF2B5EF4-FFF2-40B4-BE49-F238E27FC236}">
                <a16:creationId xmlns:a16="http://schemas.microsoft.com/office/drawing/2014/main" id="{CA501B8C-D4CF-4CA4-A357-9C6B1B9517F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606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9CE0DAE3-2BC9-44C8-B85C-30743EDD7E95}"/>
              </a:ext>
            </a:extLst>
          </p:cNvPr>
          <p:cNvSpPr/>
          <p:nvPr/>
        </p:nvSpPr>
        <p:spPr>
          <a:xfrm>
            <a:off x="377686" y="774745"/>
            <a:ext cx="8488017" cy="5509200"/>
          </a:xfrm>
          <a:prstGeom prst="rect">
            <a:avLst/>
          </a:prstGeom>
        </p:spPr>
        <p:txBody>
          <a:bodyPr wrap="square">
            <a:spAutoFit/>
          </a:bodyPr>
          <a:lstStyle/>
          <a:p>
            <a:pPr algn="ctr"/>
            <a:r>
              <a:rPr lang="es-MX" sz="3200" b="1" dirty="0"/>
              <a:t>CONSTITUCIÓN POLÍTICA DE LOS ESTADOS UNIDOS MEXICANOS</a:t>
            </a:r>
          </a:p>
          <a:p>
            <a:pPr algn="just"/>
            <a:endParaRPr lang="es-MX" sz="3200" dirty="0"/>
          </a:p>
          <a:p>
            <a:pPr algn="just"/>
            <a:r>
              <a:rPr lang="es-MX" sz="3200" dirty="0"/>
              <a:t>Artículo 109, fracción III</a:t>
            </a:r>
          </a:p>
          <a:p>
            <a:pPr algn="just"/>
            <a:endParaRPr lang="es-MX" sz="3200" dirty="0"/>
          </a:p>
          <a:p>
            <a:pPr algn="just"/>
            <a:r>
              <a:rPr lang="es-MX" sz="3200" dirty="0"/>
              <a:t>“Se aplicarán sanciones administrativas a los servidores públicos por los actos u omisiones que afecten la legalidad, honradez, lealtad, imparcialidad y eficiencia que deban observar en el desempeño de sus empleos, cargos o comisiones…”</a:t>
            </a:r>
          </a:p>
        </p:txBody>
      </p:sp>
      <p:pic>
        <p:nvPicPr>
          <p:cNvPr id="4" name="Picture 8" descr="Imagen relacionada">
            <a:extLst>
              <a:ext uri="{FF2B5EF4-FFF2-40B4-BE49-F238E27FC236}">
                <a16:creationId xmlns:a16="http://schemas.microsoft.com/office/drawing/2014/main" id="{E7AB4DDF-5AE6-40F6-81C6-7843B0694606}"/>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30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2454A3C-A9E3-4AD4-A879-7F69325A08C7}"/>
              </a:ext>
            </a:extLst>
          </p:cNvPr>
          <p:cNvSpPr/>
          <p:nvPr/>
        </p:nvSpPr>
        <p:spPr>
          <a:xfrm>
            <a:off x="447261" y="902590"/>
            <a:ext cx="8249478" cy="4524315"/>
          </a:xfrm>
          <a:prstGeom prst="rect">
            <a:avLst/>
          </a:prstGeom>
        </p:spPr>
        <p:txBody>
          <a:bodyPr wrap="square">
            <a:spAutoFit/>
          </a:bodyPr>
          <a:lstStyle/>
          <a:p>
            <a:pPr algn="ctr"/>
            <a:r>
              <a:rPr lang="es-MX" sz="3200" b="1" dirty="0"/>
              <a:t>LEY GENERAL DE RESPONSABILIDADES ADMINISTRATIVAS</a:t>
            </a:r>
          </a:p>
          <a:p>
            <a:pPr algn="just"/>
            <a:endParaRPr lang="es-MX" sz="3200" dirty="0"/>
          </a:p>
          <a:p>
            <a:pPr algn="just"/>
            <a:r>
              <a:rPr lang="es-MX" sz="3200" dirty="0"/>
              <a:t>Artículo 3, fracción XIV</a:t>
            </a:r>
          </a:p>
          <a:p>
            <a:pPr algn="just"/>
            <a:endParaRPr lang="es-MX" sz="3200" dirty="0"/>
          </a:p>
          <a:p>
            <a:pPr algn="just"/>
            <a:r>
              <a:rPr lang="es-MX" sz="3200" dirty="0"/>
              <a:t>“Faltas administrativas: Las Faltas administrativas graves, las Faltas administrativas no graves; así como las Faltas de particulares, conforme a lo dispuesto en esta Ley”</a:t>
            </a:r>
          </a:p>
        </p:txBody>
      </p:sp>
      <p:pic>
        <p:nvPicPr>
          <p:cNvPr id="4" name="Picture 8" descr="Imagen relacionada">
            <a:extLst>
              <a:ext uri="{FF2B5EF4-FFF2-40B4-BE49-F238E27FC236}">
                <a16:creationId xmlns:a16="http://schemas.microsoft.com/office/drawing/2014/main" id="{66993EF9-BDFE-4BBA-AC5F-8B81DD70DA6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274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5B7DC4F-5456-44F3-83EA-4BFF1E33E8AD}"/>
              </a:ext>
            </a:extLst>
          </p:cNvPr>
          <p:cNvSpPr/>
          <p:nvPr/>
        </p:nvSpPr>
        <p:spPr>
          <a:xfrm>
            <a:off x="569843" y="1693830"/>
            <a:ext cx="8004313" cy="3170099"/>
          </a:xfrm>
          <a:prstGeom prst="rect">
            <a:avLst/>
          </a:prstGeom>
        </p:spPr>
        <p:txBody>
          <a:bodyPr wrap="square">
            <a:spAutoFit/>
          </a:bodyPr>
          <a:lstStyle/>
          <a:p>
            <a:pPr algn="ctr"/>
            <a:r>
              <a:rPr lang="es-MX" sz="4000" b="1" dirty="0"/>
              <a:t>CÓDIGO PENAL FEDERAL</a:t>
            </a:r>
          </a:p>
          <a:p>
            <a:pPr algn="ctr"/>
            <a:endParaRPr lang="es-MX" sz="4000" dirty="0"/>
          </a:p>
          <a:p>
            <a:pPr algn="just"/>
            <a:r>
              <a:rPr lang="es-MX" sz="4000" dirty="0"/>
              <a:t>Artículo 7o.- Delito es el acto u omisión que sancionan las leyes penales.</a:t>
            </a:r>
          </a:p>
        </p:txBody>
      </p:sp>
      <p:pic>
        <p:nvPicPr>
          <p:cNvPr id="4" name="Picture 8" descr="Imagen relacionada">
            <a:extLst>
              <a:ext uri="{FF2B5EF4-FFF2-40B4-BE49-F238E27FC236}">
                <a16:creationId xmlns:a16="http://schemas.microsoft.com/office/drawing/2014/main" id="{729526CC-D606-4754-8EB5-62F2B3A1CF2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23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BE7C18B-747C-4A1B-B623-253761BD82A9}"/>
              </a:ext>
            </a:extLst>
          </p:cNvPr>
          <p:cNvSpPr/>
          <p:nvPr/>
        </p:nvSpPr>
        <p:spPr>
          <a:xfrm>
            <a:off x="417443" y="1205736"/>
            <a:ext cx="8435010" cy="4154984"/>
          </a:xfrm>
          <a:prstGeom prst="rect">
            <a:avLst/>
          </a:prstGeom>
        </p:spPr>
        <p:txBody>
          <a:bodyPr wrap="square">
            <a:spAutoFit/>
          </a:bodyPr>
          <a:lstStyle/>
          <a:p>
            <a:pPr algn="just"/>
            <a:r>
              <a:rPr lang="es-MX" sz="4400" b="1" dirty="0"/>
              <a:t>Reflexión</a:t>
            </a:r>
          </a:p>
          <a:p>
            <a:pPr algn="just"/>
            <a:endParaRPr lang="es-MX" sz="4400" dirty="0"/>
          </a:p>
          <a:p>
            <a:pPr algn="just"/>
            <a:r>
              <a:rPr lang="es-MX" sz="4400" dirty="0"/>
              <a:t>Entender como falta administrativa, el acto u omisión que sancionan las leyes de responsabilidad administrativa.</a:t>
            </a:r>
          </a:p>
        </p:txBody>
      </p:sp>
      <p:pic>
        <p:nvPicPr>
          <p:cNvPr id="4" name="Picture 8" descr="Imagen relacionada">
            <a:extLst>
              <a:ext uri="{FF2B5EF4-FFF2-40B4-BE49-F238E27FC236}">
                <a16:creationId xmlns:a16="http://schemas.microsoft.com/office/drawing/2014/main" id="{3AD12DA2-C68D-4137-9661-EBFF904A34D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4616" y="217239"/>
            <a:ext cx="1045198" cy="657404"/>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540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205</TotalTime>
  <Words>2011</Words>
  <Application>Microsoft Office PowerPoint</Application>
  <PresentationFormat>Presentación en pantalla (4:3)</PresentationFormat>
  <Paragraphs>227</Paragraphs>
  <Slides>31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Arial</vt:lpstr>
      <vt:lpstr>Calibri</vt:lpstr>
      <vt:lpstr>Calibri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JSA</dc:creator>
  <cp:lastModifiedBy>Usuario de Windows</cp:lastModifiedBy>
  <cp:revision>28</cp:revision>
  <dcterms:created xsi:type="dcterms:W3CDTF">2018-09-23T17:18:01Z</dcterms:created>
  <dcterms:modified xsi:type="dcterms:W3CDTF">2018-09-28T14:55:46Z</dcterms:modified>
</cp:coreProperties>
</file>